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3"/>
  </p:notesMasterIdLst>
  <p:sldIdLst>
    <p:sldId id="256" r:id="rId2"/>
    <p:sldId id="285" r:id="rId3"/>
    <p:sldId id="259" r:id="rId4"/>
    <p:sldId id="260" r:id="rId5"/>
    <p:sldId id="262" r:id="rId6"/>
    <p:sldId id="261" r:id="rId7"/>
    <p:sldId id="263" r:id="rId8"/>
    <p:sldId id="264" r:id="rId9"/>
    <p:sldId id="265" r:id="rId10"/>
    <p:sldId id="266" r:id="rId11"/>
    <p:sldId id="267" r:id="rId12"/>
    <p:sldId id="268" r:id="rId13"/>
    <p:sldId id="270" r:id="rId14"/>
    <p:sldId id="271" r:id="rId15"/>
    <p:sldId id="272" r:id="rId16"/>
    <p:sldId id="273" r:id="rId17"/>
    <p:sldId id="274" r:id="rId18"/>
    <p:sldId id="275" r:id="rId19"/>
    <p:sldId id="276" r:id="rId20"/>
    <p:sldId id="277" r:id="rId21"/>
    <p:sldId id="278" r:id="rId22"/>
    <p:sldId id="279" r:id="rId23"/>
    <p:sldId id="284" r:id="rId24"/>
    <p:sldId id="288" r:id="rId25"/>
    <p:sldId id="287" r:id="rId26"/>
    <p:sldId id="289" r:id="rId27"/>
    <p:sldId id="280" r:id="rId28"/>
    <p:sldId id="281" r:id="rId29"/>
    <p:sldId id="282" r:id="rId30"/>
    <p:sldId id="283" r:id="rId31"/>
    <p:sldId id="286"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1B265"/>
    <a:srgbClr val="EB8F22"/>
    <a:srgbClr val="5959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28" autoAdjust="0"/>
    <p:restoredTop sz="94660"/>
  </p:normalViewPr>
  <p:slideViewPr>
    <p:cSldViewPr snapToGrid="0">
      <p:cViewPr>
        <p:scale>
          <a:sx n="80" d="100"/>
          <a:sy n="80" d="100"/>
        </p:scale>
        <p:origin x="-1488" y="-750"/>
      </p:cViewPr>
      <p:guideLst>
        <p:guide orient="horz" pos="2160"/>
        <p:guide pos="3840"/>
      </p:guideLst>
    </p:cSldViewPr>
  </p:slideViewPr>
  <p:notesTextViewPr>
    <p:cViewPr>
      <p:scale>
        <a:sx n="1" d="1"/>
        <a:sy n="1" d="1"/>
      </p:scale>
      <p:origin x="0" y="0"/>
    </p:cViewPr>
  </p:notesTextViewPr>
  <p:notesViewPr>
    <p:cSldViewPr snapToGrid="0">
      <p:cViewPr varScale="1">
        <p:scale>
          <a:sx n="83" d="100"/>
          <a:sy n="83" d="100"/>
        </p:scale>
        <p:origin x="-3888"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B2CF2A5-D917-4419-BC0C-02D249F49367}" type="datetimeFigureOut">
              <a:rPr lang="de-DE" smtClean="0"/>
              <a:t>30.03.2017</a:t>
            </a:fld>
            <a:endParaRPr lang="de-DE"/>
          </a:p>
        </p:txBody>
      </p:sp>
      <p:sp>
        <p:nvSpPr>
          <p:cNvPr id="4" name="Folienbildplatzhalt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0D4FB63-6BC7-4175-80AB-164F1DF7F184}" type="slidenum">
              <a:rPr lang="de-DE" smtClean="0"/>
              <a:t>‹Nr.›</a:t>
            </a:fld>
            <a:endParaRPr lang="de-DE"/>
          </a:p>
        </p:txBody>
      </p:sp>
    </p:spTree>
    <p:extLst>
      <p:ext uri="{BB962C8B-B14F-4D97-AF65-F5344CB8AC3E}">
        <p14:creationId xmlns:p14="http://schemas.microsoft.com/office/powerpoint/2010/main" val="27165207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20D4FB63-6BC7-4175-80AB-164F1DF7F184}" type="slidenum">
              <a:rPr lang="de-DE" smtClean="0"/>
              <a:t>1</a:t>
            </a:fld>
            <a:endParaRPr lang="de-DE"/>
          </a:p>
        </p:txBody>
      </p:sp>
    </p:spTree>
    <p:extLst>
      <p:ext uri="{BB962C8B-B14F-4D97-AF65-F5344CB8AC3E}">
        <p14:creationId xmlns:p14="http://schemas.microsoft.com/office/powerpoint/2010/main" val="23432595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Nachvollziehbarkeit</a:t>
            </a:r>
          </a:p>
          <a:p>
            <a:r>
              <a:rPr lang="de-DE" dirty="0" smtClean="0"/>
              <a:t>Aussagefähige Daten</a:t>
            </a:r>
          </a:p>
          <a:p>
            <a:r>
              <a:rPr lang="de-DE" dirty="0" smtClean="0"/>
              <a:t>Entkoppelung zu den Quellsystemen</a:t>
            </a:r>
          </a:p>
          <a:p>
            <a:r>
              <a:rPr lang="de-DE" dirty="0" smtClean="0"/>
              <a:t>Datenqualität und Geschäftsregeln sind in der Verantwortung des Fachbereiches</a:t>
            </a:r>
          </a:p>
          <a:p>
            <a:r>
              <a:rPr lang="de-DE" dirty="0" smtClean="0"/>
              <a:t>Skalierbarkeit</a:t>
            </a:r>
          </a:p>
          <a:p>
            <a:r>
              <a:rPr lang="de-DE" dirty="0" smtClean="0"/>
              <a:t>Die Fähigkeit schnell neue Datenquellen zu integrieren</a:t>
            </a:r>
            <a:endParaRPr lang="de-DE" dirty="0"/>
          </a:p>
        </p:txBody>
      </p:sp>
      <p:sp>
        <p:nvSpPr>
          <p:cNvPr id="4" name="Foliennummernplatzhalter 3"/>
          <p:cNvSpPr>
            <a:spLocks noGrp="1"/>
          </p:cNvSpPr>
          <p:nvPr>
            <p:ph type="sldNum" sz="quarter" idx="10"/>
          </p:nvPr>
        </p:nvSpPr>
        <p:spPr/>
        <p:txBody>
          <a:bodyPr/>
          <a:lstStyle/>
          <a:p>
            <a:fld id="{20D4FB63-6BC7-4175-80AB-164F1DF7F184}" type="slidenum">
              <a:rPr lang="de-DE" smtClean="0"/>
              <a:t>11</a:t>
            </a:fld>
            <a:endParaRPr lang="de-DE"/>
          </a:p>
        </p:txBody>
      </p:sp>
    </p:spTree>
    <p:extLst>
      <p:ext uri="{BB962C8B-B14F-4D97-AF65-F5344CB8AC3E}">
        <p14:creationId xmlns:p14="http://schemas.microsoft.com/office/powerpoint/2010/main" val="6449420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Nachvollziehbarkeit</a:t>
            </a:r>
          </a:p>
          <a:p>
            <a:r>
              <a:rPr lang="de-DE" dirty="0" smtClean="0"/>
              <a:t>Aussagefähige Daten</a:t>
            </a:r>
          </a:p>
          <a:p>
            <a:r>
              <a:rPr lang="de-DE" dirty="0" smtClean="0"/>
              <a:t>Entkoppelung zu den Quellsystemen</a:t>
            </a:r>
          </a:p>
          <a:p>
            <a:r>
              <a:rPr lang="de-DE" dirty="0" smtClean="0"/>
              <a:t>Datenqualität und Geschäftsregeln sind in der Verantwortung des Fachbereiches</a:t>
            </a:r>
          </a:p>
          <a:p>
            <a:r>
              <a:rPr lang="de-DE" dirty="0" smtClean="0"/>
              <a:t>Skalierbarkeit</a:t>
            </a:r>
          </a:p>
          <a:p>
            <a:r>
              <a:rPr lang="de-DE" dirty="0" smtClean="0"/>
              <a:t>Die Fähigkeit schnell neue Datenquellen zu integrieren</a:t>
            </a:r>
            <a:endParaRPr lang="de-DE" dirty="0"/>
          </a:p>
        </p:txBody>
      </p:sp>
      <p:sp>
        <p:nvSpPr>
          <p:cNvPr id="4" name="Foliennummernplatzhalter 3"/>
          <p:cNvSpPr>
            <a:spLocks noGrp="1"/>
          </p:cNvSpPr>
          <p:nvPr>
            <p:ph type="sldNum" sz="quarter" idx="10"/>
          </p:nvPr>
        </p:nvSpPr>
        <p:spPr/>
        <p:txBody>
          <a:bodyPr/>
          <a:lstStyle/>
          <a:p>
            <a:fld id="{20D4FB63-6BC7-4175-80AB-164F1DF7F184}" type="slidenum">
              <a:rPr lang="de-DE" smtClean="0"/>
              <a:t>12</a:t>
            </a:fld>
            <a:endParaRPr lang="de-DE"/>
          </a:p>
        </p:txBody>
      </p:sp>
    </p:spTree>
    <p:extLst>
      <p:ext uri="{BB962C8B-B14F-4D97-AF65-F5344CB8AC3E}">
        <p14:creationId xmlns:p14="http://schemas.microsoft.com/office/powerpoint/2010/main" val="6449420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Nachvollziehbarkeit</a:t>
            </a:r>
          </a:p>
          <a:p>
            <a:r>
              <a:rPr lang="de-DE" dirty="0" smtClean="0"/>
              <a:t>Aussagefähige Daten</a:t>
            </a:r>
          </a:p>
          <a:p>
            <a:r>
              <a:rPr lang="de-DE" dirty="0" smtClean="0"/>
              <a:t>Entkoppelung zu den Quellsystemen</a:t>
            </a:r>
          </a:p>
          <a:p>
            <a:r>
              <a:rPr lang="de-DE" dirty="0" smtClean="0"/>
              <a:t>Datenqualität und Geschäftsregeln sind in der Verantwortung des Fachbereiches</a:t>
            </a:r>
          </a:p>
          <a:p>
            <a:r>
              <a:rPr lang="de-DE" dirty="0" smtClean="0"/>
              <a:t>Skalierbarkeit</a:t>
            </a:r>
          </a:p>
          <a:p>
            <a:r>
              <a:rPr lang="de-DE" dirty="0" smtClean="0"/>
              <a:t>Die Fähigkeit schnell neue Datenquellen zu integrieren</a:t>
            </a:r>
            <a:endParaRPr lang="de-DE" dirty="0"/>
          </a:p>
        </p:txBody>
      </p:sp>
      <p:sp>
        <p:nvSpPr>
          <p:cNvPr id="4" name="Foliennummernplatzhalter 3"/>
          <p:cNvSpPr>
            <a:spLocks noGrp="1"/>
          </p:cNvSpPr>
          <p:nvPr>
            <p:ph type="sldNum" sz="quarter" idx="10"/>
          </p:nvPr>
        </p:nvSpPr>
        <p:spPr/>
        <p:txBody>
          <a:bodyPr/>
          <a:lstStyle/>
          <a:p>
            <a:fld id="{20D4FB63-6BC7-4175-80AB-164F1DF7F184}" type="slidenum">
              <a:rPr lang="de-DE" smtClean="0"/>
              <a:t>13</a:t>
            </a:fld>
            <a:endParaRPr lang="de-DE"/>
          </a:p>
        </p:txBody>
      </p:sp>
    </p:spTree>
    <p:extLst>
      <p:ext uri="{BB962C8B-B14F-4D97-AF65-F5344CB8AC3E}">
        <p14:creationId xmlns:p14="http://schemas.microsoft.com/office/powerpoint/2010/main" val="6449420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Nachvollziehbarkeit</a:t>
            </a:r>
          </a:p>
          <a:p>
            <a:r>
              <a:rPr lang="de-DE" dirty="0" smtClean="0"/>
              <a:t>Aussagefähige Daten</a:t>
            </a:r>
          </a:p>
          <a:p>
            <a:r>
              <a:rPr lang="de-DE" dirty="0" smtClean="0"/>
              <a:t>Entkoppelung zu den Quellsystemen</a:t>
            </a:r>
          </a:p>
          <a:p>
            <a:r>
              <a:rPr lang="de-DE" dirty="0" smtClean="0"/>
              <a:t>Datenqualität und Geschäftsregeln sind in der Verantwortung des Fachbereiches</a:t>
            </a:r>
          </a:p>
          <a:p>
            <a:r>
              <a:rPr lang="de-DE" dirty="0" smtClean="0"/>
              <a:t>Skalierbarkeit</a:t>
            </a:r>
          </a:p>
          <a:p>
            <a:r>
              <a:rPr lang="de-DE" dirty="0" smtClean="0"/>
              <a:t>Die Fähigkeit schnell neue Datenquellen zu integrieren</a:t>
            </a:r>
            <a:endParaRPr lang="de-DE" dirty="0"/>
          </a:p>
        </p:txBody>
      </p:sp>
      <p:sp>
        <p:nvSpPr>
          <p:cNvPr id="4" name="Foliennummernplatzhalter 3"/>
          <p:cNvSpPr>
            <a:spLocks noGrp="1"/>
          </p:cNvSpPr>
          <p:nvPr>
            <p:ph type="sldNum" sz="quarter" idx="10"/>
          </p:nvPr>
        </p:nvSpPr>
        <p:spPr/>
        <p:txBody>
          <a:bodyPr/>
          <a:lstStyle/>
          <a:p>
            <a:fld id="{20D4FB63-6BC7-4175-80AB-164F1DF7F184}" type="slidenum">
              <a:rPr lang="de-DE" smtClean="0"/>
              <a:t>14</a:t>
            </a:fld>
            <a:endParaRPr lang="de-DE"/>
          </a:p>
        </p:txBody>
      </p:sp>
    </p:spTree>
    <p:extLst>
      <p:ext uri="{BB962C8B-B14F-4D97-AF65-F5344CB8AC3E}">
        <p14:creationId xmlns:p14="http://schemas.microsoft.com/office/powerpoint/2010/main" val="6449420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Nachvollziehbarkeit</a:t>
            </a:r>
          </a:p>
          <a:p>
            <a:r>
              <a:rPr lang="de-DE" dirty="0" smtClean="0"/>
              <a:t>Aussagefähige Daten</a:t>
            </a:r>
          </a:p>
          <a:p>
            <a:r>
              <a:rPr lang="de-DE" dirty="0" smtClean="0"/>
              <a:t>Entkoppelung zu den Quellsystemen</a:t>
            </a:r>
          </a:p>
          <a:p>
            <a:r>
              <a:rPr lang="de-DE" dirty="0" smtClean="0"/>
              <a:t>Datenqualität und Geschäftsregeln sind in der Verantwortung des Fachbereiches</a:t>
            </a:r>
          </a:p>
          <a:p>
            <a:r>
              <a:rPr lang="de-DE" dirty="0" smtClean="0"/>
              <a:t>Skalierbarkeit</a:t>
            </a:r>
          </a:p>
          <a:p>
            <a:r>
              <a:rPr lang="de-DE" dirty="0" smtClean="0"/>
              <a:t>Die Fähigkeit schnell neue Datenquellen zu integrieren</a:t>
            </a:r>
            <a:endParaRPr lang="de-DE" dirty="0"/>
          </a:p>
        </p:txBody>
      </p:sp>
      <p:sp>
        <p:nvSpPr>
          <p:cNvPr id="4" name="Foliennummernplatzhalter 3"/>
          <p:cNvSpPr>
            <a:spLocks noGrp="1"/>
          </p:cNvSpPr>
          <p:nvPr>
            <p:ph type="sldNum" sz="quarter" idx="10"/>
          </p:nvPr>
        </p:nvSpPr>
        <p:spPr/>
        <p:txBody>
          <a:bodyPr/>
          <a:lstStyle/>
          <a:p>
            <a:fld id="{20D4FB63-6BC7-4175-80AB-164F1DF7F184}" type="slidenum">
              <a:rPr lang="de-DE" smtClean="0"/>
              <a:t>15</a:t>
            </a:fld>
            <a:endParaRPr lang="de-DE"/>
          </a:p>
        </p:txBody>
      </p:sp>
    </p:spTree>
    <p:extLst>
      <p:ext uri="{BB962C8B-B14F-4D97-AF65-F5344CB8AC3E}">
        <p14:creationId xmlns:p14="http://schemas.microsoft.com/office/powerpoint/2010/main" val="6449420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Nachvollziehbarkeit</a:t>
            </a:r>
          </a:p>
          <a:p>
            <a:r>
              <a:rPr lang="de-DE" dirty="0" smtClean="0"/>
              <a:t>Aussagefähige Daten</a:t>
            </a:r>
          </a:p>
          <a:p>
            <a:r>
              <a:rPr lang="de-DE" dirty="0" smtClean="0"/>
              <a:t>Entkoppelung zu den Quellsystemen</a:t>
            </a:r>
          </a:p>
          <a:p>
            <a:r>
              <a:rPr lang="de-DE" dirty="0" smtClean="0"/>
              <a:t>Datenqualität und Geschäftsregeln sind in der Verantwortung des Fachbereiches</a:t>
            </a:r>
          </a:p>
          <a:p>
            <a:r>
              <a:rPr lang="de-DE" dirty="0" smtClean="0"/>
              <a:t>Skalierbarkeit</a:t>
            </a:r>
          </a:p>
          <a:p>
            <a:r>
              <a:rPr lang="de-DE" dirty="0" smtClean="0"/>
              <a:t>Die Fähigkeit schnell neue Datenquellen zu integrieren</a:t>
            </a:r>
            <a:endParaRPr lang="de-DE" dirty="0"/>
          </a:p>
        </p:txBody>
      </p:sp>
      <p:sp>
        <p:nvSpPr>
          <p:cNvPr id="4" name="Foliennummernplatzhalter 3"/>
          <p:cNvSpPr>
            <a:spLocks noGrp="1"/>
          </p:cNvSpPr>
          <p:nvPr>
            <p:ph type="sldNum" sz="quarter" idx="10"/>
          </p:nvPr>
        </p:nvSpPr>
        <p:spPr/>
        <p:txBody>
          <a:bodyPr/>
          <a:lstStyle/>
          <a:p>
            <a:fld id="{20D4FB63-6BC7-4175-80AB-164F1DF7F184}" type="slidenum">
              <a:rPr lang="de-DE" smtClean="0"/>
              <a:t>16</a:t>
            </a:fld>
            <a:endParaRPr lang="de-DE"/>
          </a:p>
        </p:txBody>
      </p:sp>
    </p:spTree>
    <p:extLst>
      <p:ext uri="{BB962C8B-B14F-4D97-AF65-F5344CB8AC3E}">
        <p14:creationId xmlns:p14="http://schemas.microsoft.com/office/powerpoint/2010/main" val="6449420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Nachvollziehbarkeit</a:t>
            </a:r>
          </a:p>
          <a:p>
            <a:r>
              <a:rPr lang="de-DE" dirty="0" smtClean="0"/>
              <a:t>Aussagefähige Daten</a:t>
            </a:r>
          </a:p>
          <a:p>
            <a:r>
              <a:rPr lang="de-DE" dirty="0" smtClean="0"/>
              <a:t>Entkoppelung zu den Quellsystemen</a:t>
            </a:r>
          </a:p>
          <a:p>
            <a:r>
              <a:rPr lang="de-DE" dirty="0" smtClean="0"/>
              <a:t>Datenqualität und Geschäftsregeln sind in der Verantwortung des Fachbereiches</a:t>
            </a:r>
          </a:p>
          <a:p>
            <a:r>
              <a:rPr lang="de-DE" dirty="0" smtClean="0"/>
              <a:t>Skalierbarkeit</a:t>
            </a:r>
          </a:p>
          <a:p>
            <a:r>
              <a:rPr lang="de-DE" dirty="0" smtClean="0"/>
              <a:t>Die Fähigkeit schnell neue Datenquellen zu integrieren</a:t>
            </a:r>
            <a:endParaRPr lang="de-DE" dirty="0"/>
          </a:p>
        </p:txBody>
      </p:sp>
      <p:sp>
        <p:nvSpPr>
          <p:cNvPr id="4" name="Foliennummernplatzhalter 3"/>
          <p:cNvSpPr>
            <a:spLocks noGrp="1"/>
          </p:cNvSpPr>
          <p:nvPr>
            <p:ph type="sldNum" sz="quarter" idx="10"/>
          </p:nvPr>
        </p:nvSpPr>
        <p:spPr/>
        <p:txBody>
          <a:bodyPr/>
          <a:lstStyle/>
          <a:p>
            <a:fld id="{20D4FB63-6BC7-4175-80AB-164F1DF7F184}" type="slidenum">
              <a:rPr lang="de-DE" smtClean="0"/>
              <a:t>17</a:t>
            </a:fld>
            <a:endParaRPr lang="de-DE"/>
          </a:p>
        </p:txBody>
      </p:sp>
    </p:spTree>
    <p:extLst>
      <p:ext uri="{BB962C8B-B14F-4D97-AF65-F5344CB8AC3E}">
        <p14:creationId xmlns:p14="http://schemas.microsoft.com/office/powerpoint/2010/main" val="6449420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Nachvollziehbarkeit</a:t>
            </a:r>
          </a:p>
          <a:p>
            <a:r>
              <a:rPr lang="de-DE" dirty="0" smtClean="0"/>
              <a:t>Aussagefähige Daten</a:t>
            </a:r>
          </a:p>
          <a:p>
            <a:r>
              <a:rPr lang="de-DE" dirty="0" smtClean="0"/>
              <a:t>Entkoppelung zu den Quellsystemen</a:t>
            </a:r>
          </a:p>
          <a:p>
            <a:r>
              <a:rPr lang="de-DE" dirty="0" smtClean="0"/>
              <a:t>Datenqualität und Geschäftsregeln sind in der Verantwortung des Fachbereiches</a:t>
            </a:r>
          </a:p>
          <a:p>
            <a:r>
              <a:rPr lang="de-DE" dirty="0" smtClean="0"/>
              <a:t>Skalierbarkeit</a:t>
            </a:r>
          </a:p>
          <a:p>
            <a:r>
              <a:rPr lang="de-DE" dirty="0" smtClean="0"/>
              <a:t>Die Fähigkeit schnell neue Datenquellen zu integrieren</a:t>
            </a:r>
            <a:endParaRPr lang="de-DE" dirty="0"/>
          </a:p>
        </p:txBody>
      </p:sp>
      <p:sp>
        <p:nvSpPr>
          <p:cNvPr id="4" name="Foliennummernplatzhalter 3"/>
          <p:cNvSpPr>
            <a:spLocks noGrp="1"/>
          </p:cNvSpPr>
          <p:nvPr>
            <p:ph type="sldNum" sz="quarter" idx="10"/>
          </p:nvPr>
        </p:nvSpPr>
        <p:spPr/>
        <p:txBody>
          <a:bodyPr/>
          <a:lstStyle/>
          <a:p>
            <a:fld id="{20D4FB63-6BC7-4175-80AB-164F1DF7F184}" type="slidenum">
              <a:rPr lang="de-DE" smtClean="0"/>
              <a:t>18</a:t>
            </a:fld>
            <a:endParaRPr lang="de-DE"/>
          </a:p>
        </p:txBody>
      </p:sp>
    </p:spTree>
    <p:extLst>
      <p:ext uri="{BB962C8B-B14F-4D97-AF65-F5344CB8AC3E}">
        <p14:creationId xmlns:p14="http://schemas.microsoft.com/office/powerpoint/2010/main" val="6449420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Nachvollziehbarkeit</a:t>
            </a:r>
          </a:p>
          <a:p>
            <a:r>
              <a:rPr lang="de-DE" dirty="0" smtClean="0"/>
              <a:t>Aussagefähige Daten</a:t>
            </a:r>
          </a:p>
          <a:p>
            <a:r>
              <a:rPr lang="de-DE" dirty="0" smtClean="0"/>
              <a:t>Entkoppelung zu den Quellsystemen</a:t>
            </a:r>
          </a:p>
          <a:p>
            <a:r>
              <a:rPr lang="de-DE" dirty="0" smtClean="0"/>
              <a:t>Datenqualität und Geschäftsregeln sind in der Verantwortung des Fachbereiches</a:t>
            </a:r>
          </a:p>
          <a:p>
            <a:r>
              <a:rPr lang="de-DE" dirty="0" smtClean="0"/>
              <a:t>Skalierbarkeit</a:t>
            </a:r>
          </a:p>
          <a:p>
            <a:r>
              <a:rPr lang="de-DE" dirty="0" smtClean="0"/>
              <a:t>Die Fähigkeit schnell neue Datenquellen zu integrieren</a:t>
            </a:r>
            <a:endParaRPr lang="de-DE" dirty="0"/>
          </a:p>
        </p:txBody>
      </p:sp>
      <p:sp>
        <p:nvSpPr>
          <p:cNvPr id="4" name="Foliennummernplatzhalter 3"/>
          <p:cNvSpPr>
            <a:spLocks noGrp="1"/>
          </p:cNvSpPr>
          <p:nvPr>
            <p:ph type="sldNum" sz="quarter" idx="10"/>
          </p:nvPr>
        </p:nvSpPr>
        <p:spPr/>
        <p:txBody>
          <a:bodyPr/>
          <a:lstStyle/>
          <a:p>
            <a:fld id="{20D4FB63-6BC7-4175-80AB-164F1DF7F184}" type="slidenum">
              <a:rPr lang="de-DE" smtClean="0"/>
              <a:t>19</a:t>
            </a:fld>
            <a:endParaRPr lang="de-DE"/>
          </a:p>
        </p:txBody>
      </p:sp>
    </p:spTree>
    <p:extLst>
      <p:ext uri="{BB962C8B-B14F-4D97-AF65-F5344CB8AC3E}">
        <p14:creationId xmlns:p14="http://schemas.microsoft.com/office/powerpoint/2010/main" val="64494207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Nachvollziehbarkeit</a:t>
            </a:r>
          </a:p>
          <a:p>
            <a:r>
              <a:rPr lang="de-DE" dirty="0" smtClean="0"/>
              <a:t>Aussagefähige Daten</a:t>
            </a:r>
          </a:p>
          <a:p>
            <a:r>
              <a:rPr lang="de-DE" dirty="0" smtClean="0"/>
              <a:t>Entkoppelung zu den Quellsystemen</a:t>
            </a:r>
          </a:p>
          <a:p>
            <a:r>
              <a:rPr lang="de-DE" dirty="0" smtClean="0"/>
              <a:t>Datenqualität und Geschäftsregeln sind in der Verantwortung des Fachbereiches</a:t>
            </a:r>
          </a:p>
          <a:p>
            <a:r>
              <a:rPr lang="de-DE" dirty="0" smtClean="0"/>
              <a:t>Skalierbarkeit</a:t>
            </a:r>
          </a:p>
          <a:p>
            <a:r>
              <a:rPr lang="de-DE" dirty="0" smtClean="0"/>
              <a:t>Die Fähigkeit schnell neue Datenquellen zu integrieren</a:t>
            </a:r>
            <a:endParaRPr lang="de-DE" dirty="0"/>
          </a:p>
        </p:txBody>
      </p:sp>
      <p:sp>
        <p:nvSpPr>
          <p:cNvPr id="4" name="Foliennummernplatzhalter 3"/>
          <p:cNvSpPr>
            <a:spLocks noGrp="1"/>
          </p:cNvSpPr>
          <p:nvPr>
            <p:ph type="sldNum" sz="quarter" idx="10"/>
          </p:nvPr>
        </p:nvSpPr>
        <p:spPr/>
        <p:txBody>
          <a:bodyPr/>
          <a:lstStyle/>
          <a:p>
            <a:fld id="{20D4FB63-6BC7-4175-80AB-164F1DF7F184}" type="slidenum">
              <a:rPr lang="de-DE" smtClean="0"/>
              <a:t>20</a:t>
            </a:fld>
            <a:endParaRPr lang="de-DE"/>
          </a:p>
        </p:txBody>
      </p:sp>
    </p:spTree>
    <p:extLst>
      <p:ext uri="{BB962C8B-B14F-4D97-AF65-F5344CB8AC3E}">
        <p14:creationId xmlns:p14="http://schemas.microsoft.com/office/powerpoint/2010/main" val="6449420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20D4FB63-6BC7-4175-80AB-164F1DF7F184}" type="slidenum">
              <a:rPr lang="de-DE" smtClean="0"/>
              <a:t>3</a:t>
            </a:fld>
            <a:endParaRPr lang="de-DE"/>
          </a:p>
        </p:txBody>
      </p:sp>
    </p:spTree>
    <p:extLst>
      <p:ext uri="{BB962C8B-B14F-4D97-AF65-F5344CB8AC3E}">
        <p14:creationId xmlns:p14="http://schemas.microsoft.com/office/powerpoint/2010/main" val="164383185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Nachvollziehbarkeit</a:t>
            </a:r>
          </a:p>
          <a:p>
            <a:r>
              <a:rPr lang="de-DE" dirty="0" smtClean="0"/>
              <a:t>Aussagefähige Daten</a:t>
            </a:r>
          </a:p>
          <a:p>
            <a:r>
              <a:rPr lang="de-DE" dirty="0" smtClean="0"/>
              <a:t>Entkoppelung zu den Quellsystemen</a:t>
            </a:r>
          </a:p>
          <a:p>
            <a:r>
              <a:rPr lang="de-DE" dirty="0" smtClean="0"/>
              <a:t>Datenqualität und Geschäftsregeln sind in der Verantwortung des Fachbereiches</a:t>
            </a:r>
          </a:p>
          <a:p>
            <a:r>
              <a:rPr lang="de-DE" dirty="0" smtClean="0"/>
              <a:t>Skalierbarkeit</a:t>
            </a:r>
          </a:p>
          <a:p>
            <a:r>
              <a:rPr lang="de-DE" dirty="0" smtClean="0"/>
              <a:t>Die Fähigkeit schnell neue Datenquellen zu integrieren</a:t>
            </a:r>
            <a:endParaRPr lang="de-DE" dirty="0"/>
          </a:p>
        </p:txBody>
      </p:sp>
      <p:sp>
        <p:nvSpPr>
          <p:cNvPr id="4" name="Foliennummernplatzhalter 3"/>
          <p:cNvSpPr>
            <a:spLocks noGrp="1"/>
          </p:cNvSpPr>
          <p:nvPr>
            <p:ph type="sldNum" sz="quarter" idx="10"/>
          </p:nvPr>
        </p:nvSpPr>
        <p:spPr/>
        <p:txBody>
          <a:bodyPr/>
          <a:lstStyle/>
          <a:p>
            <a:fld id="{20D4FB63-6BC7-4175-80AB-164F1DF7F184}" type="slidenum">
              <a:rPr lang="de-DE" smtClean="0"/>
              <a:t>21</a:t>
            </a:fld>
            <a:endParaRPr lang="de-DE"/>
          </a:p>
        </p:txBody>
      </p:sp>
    </p:spTree>
    <p:extLst>
      <p:ext uri="{BB962C8B-B14F-4D97-AF65-F5344CB8AC3E}">
        <p14:creationId xmlns:p14="http://schemas.microsoft.com/office/powerpoint/2010/main" val="64494207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Nachvollziehbarkeit</a:t>
            </a:r>
          </a:p>
          <a:p>
            <a:r>
              <a:rPr lang="de-DE" dirty="0" smtClean="0"/>
              <a:t>Aussagefähige Daten</a:t>
            </a:r>
          </a:p>
          <a:p>
            <a:r>
              <a:rPr lang="de-DE" dirty="0" smtClean="0"/>
              <a:t>Entkoppelung zu den Quellsystemen</a:t>
            </a:r>
          </a:p>
          <a:p>
            <a:r>
              <a:rPr lang="de-DE" dirty="0" smtClean="0"/>
              <a:t>Datenqualität und Geschäftsregeln sind in der Verantwortung des Fachbereiches</a:t>
            </a:r>
          </a:p>
          <a:p>
            <a:r>
              <a:rPr lang="de-DE" dirty="0" smtClean="0"/>
              <a:t>Skalierbarkeit</a:t>
            </a:r>
          </a:p>
          <a:p>
            <a:r>
              <a:rPr lang="de-DE" dirty="0" smtClean="0"/>
              <a:t>Die Fähigkeit schnell neue Datenquellen zu integrieren</a:t>
            </a:r>
            <a:endParaRPr lang="de-DE" dirty="0"/>
          </a:p>
        </p:txBody>
      </p:sp>
      <p:sp>
        <p:nvSpPr>
          <p:cNvPr id="4" name="Foliennummernplatzhalter 3"/>
          <p:cNvSpPr>
            <a:spLocks noGrp="1"/>
          </p:cNvSpPr>
          <p:nvPr>
            <p:ph type="sldNum" sz="quarter" idx="10"/>
          </p:nvPr>
        </p:nvSpPr>
        <p:spPr/>
        <p:txBody>
          <a:bodyPr/>
          <a:lstStyle/>
          <a:p>
            <a:fld id="{20D4FB63-6BC7-4175-80AB-164F1DF7F184}" type="slidenum">
              <a:rPr lang="de-DE" smtClean="0"/>
              <a:t>22</a:t>
            </a:fld>
            <a:endParaRPr lang="de-DE"/>
          </a:p>
        </p:txBody>
      </p:sp>
    </p:spTree>
    <p:extLst>
      <p:ext uri="{BB962C8B-B14F-4D97-AF65-F5344CB8AC3E}">
        <p14:creationId xmlns:p14="http://schemas.microsoft.com/office/powerpoint/2010/main" val="64494207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Nachvollziehbarkeit</a:t>
            </a:r>
          </a:p>
          <a:p>
            <a:r>
              <a:rPr lang="de-DE" dirty="0" smtClean="0"/>
              <a:t>Aussagefähige Daten</a:t>
            </a:r>
          </a:p>
          <a:p>
            <a:r>
              <a:rPr lang="de-DE" dirty="0" smtClean="0"/>
              <a:t>Entkoppelung zu den Quellsystemen</a:t>
            </a:r>
          </a:p>
          <a:p>
            <a:r>
              <a:rPr lang="de-DE" dirty="0" smtClean="0"/>
              <a:t>Datenqualität und Geschäftsregeln sind in der Verantwortung des Fachbereiches</a:t>
            </a:r>
          </a:p>
          <a:p>
            <a:r>
              <a:rPr lang="de-DE" dirty="0" smtClean="0"/>
              <a:t>Skalierbarkeit</a:t>
            </a:r>
          </a:p>
          <a:p>
            <a:r>
              <a:rPr lang="de-DE" dirty="0" smtClean="0"/>
              <a:t>Die Fähigkeit schnell neue Datenquellen zu integrieren</a:t>
            </a:r>
            <a:endParaRPr lang="de-DE" dirty="0"/>
          </a:p>
        </p:txBody>
      </p:sp>
      <p:sp>
        <p:nvSpPr>
          <p:cNvPr id="4" name="Foliennummernplatzhalter 3"/>
          <p:cNvSpPr>
            <a:spLocks noGrp="1"/>
          </p:cNvSpPr>
          <p:nvPr>
            <p:ph type="sldNum" sz="quarter" idx="10"/>
          </p:nvPr>
        </p:nvSpPr>
        <p:spPr/>
        <p:txBody>
          <a:bodyPr/>
          <a:lstStyle/>
          <a:p>
            <a:fld id="{20D4FB63-6BC7-4175-80AB-164F1DF7F184}" type="slidenum">
              <a:rPr lang="de-DE" smtClean="0"/>
              <a:t>23</a:t>
            </a:fld>
            <a:endParaRPr lang="de-DE"/>
          </a:p>
        </p:txBody>
      </p:sp>
    </p:spTree>
    <p:extLst>
      <p:ext uri="{BB962C8B-B14F-4D97-AF65-F5344CB8AC3E}">
        <p14:creationId xmlns:p14="http://schemas.microsoft.com/office/powerpoint/2010/main" val="64494207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Nachvollziehbarkeit</a:t>
            </a:r>
          </a:p>
          <a:p>
            <a:r>
              <a:rPr lang="de-DE" dirty="0" smtClean="0"/>
              <a:t>Aussagefähige Daten</a:t>
            </a:r>
          </a:p>
          <a:p>
            <a:r>
              <a:rPr lang="de-DE" dirty="0" smtClean="0"/>
              <a:t>Entkoppelung zu den Quellsystemen</a:t>
            </a:r>
          </a:p>
          <a:p>
            <a:r>
              <a:rPr lang="de-DE" dirty="0" smtClean="0"/>
              <a:t>Datenqualität und Geschäftsregeln sind in der Verantwortung des Fachbereiches</a:t>
            </a:r>
          </a:p>
          <a:p>
            <a:r>
              <a:rPr lang="de-DE" dirty="0" smtClean="0"/>
              <a:t>Skalierbarkeit</a:t>
            </a:r>
          </a:p>
          <a:p>
            <a:r>
              <a:rPr lang="de-DE" dirty="0" smtClean="0"/>
              <a:t>Die Fähigkeit schnell neue Datenquellen zu integrieren</a:t>
            </a:r>
            <a:endParaRPr lang="de-DE" dirty="0"/>
          </a:p>
        </p:txBody>
      </p:sp>
      <p:sp>
        <p:nvSpPr>
          <p:cNvPr id="4" name="Foliennummernplatzhalter 3"/>
          <p:cNvSpPr>
            <a:spLocks noGrp="1"/>
          </p:cNvSpPr>
          <p:nvPr>
            <p:ph type="sldNum" sz="quarter" idx="10"/>
          </p:nvPr>
        </p:nvSpPr>
        <p:spPr/>
        <p:txBody>
          <a:bodyPr/>
          <a:lstStyle/>
          <a:p>
            <a:fld id="{20D4FB63-6BC7-4175-80AB-164F1DF7F184}" type="slidenum">
              <a:rPr lang="de-DE" smtClean="0"/>
              <a:t>24</a:t>
            </a:fld>
            <a:endParaRPr lang="de-DE"/>
          </a:p>
        </p:txBody>
      </p:sp>
    </p:spTree>
    <p:extLst>
      <p:ext uri="{BB962C8B-B14F-4D97-AF65-F5344CB8AC3E}">
        <p14:creationId xmlns:p14="http://schemas.microsoft.com/office/powerpoint/2010/main" val="64494207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Nachvollziehbarkeit</a:t>
            </a:r>
          </a:p>
          <a:p>
            <a:r>
              <a:rPr lang="de-DE" dirty="0" smtClean="0"/>
              <a:t>Aussagefähige Daten</a:t>
            </a:r>
          </a:p>
          <a:p>
            <a:r>
              <a:rPr lang="de-DE" dirty="0" smtClean="0"/>
              <a:t>Entkoppelung zu den Quellsystemen</a:t>
            </a:r>
          </a:p>
          <a:p>
            <a:r>
              <a:rPr lang="de-DE" dirty="0" smtClean="0"/>
              <a:t>Datenqualität und Geschäftsregeln sind in der Verantwortung des Fachbereiches</a:t>
            </a:r>
          </a:p>
          <a:p>
            <a:r>
              <a:rPr lang="de-DE" dirty="0" smtClean="0"/>
              <a:t>Skalierbarkeit</a:t>
            </a:r>
          </a:p>
          <a:p>
            <a:r>
              <a:rPr lang="de-DE" dirty="0" smtClean="0"/>
              <a:t>Die Fähigkeit schnell neue Datenquellen zu integrieren</a:t>
            </a:r>
            <a:endParaRPr lang="de-DE" dirty="0"/>
          </a:p>
        </p:txBody>
      </p:sp>
      <p:sp>
        <p:nvSpPr>
          <p:cNvPr id="4" name="Foliennummernplatzhalter 3"/>
          <p:cNvSpPr>
            <a:spLocks noGrp="1"/>
          </p:cNvSpPr>
          <p:nvPr>
            <p:ph type="sldNum" sz="quarter" idx="10"/>
          </p:nvPr>
        </p:nvSpPr>
        <p:spPr/>
        <p:txBody>
          <a:bodyPr/>
          <a:lstStyle/>
          <a:p>
            <a:fld id="{20D4FB63-6BC7-4175-80AB-164F1DF7F184}" type="slidenum">
              <a:rPr lang="de-DE" smtClean="0"/>
              <a:t>25</a:t>
            </a:fld>
            <a:endParaRPr lang="de-DE"/>
          </a:p>
        </p:txBody>
      </p:sp>
    </p:spTree>
    <p:extLst>
      <p:ext uri="{BB962C8B-B14F-4D97-AF65-F5344CB8AC3E}">
        <p14:creationId xmlns:p14="http://schemas.microsoft.com/office/powerpoint/2010/main" val="64494207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Nachvollziehbarkeit</a:t>
            </a:r>
          </a:p>
          <a:p>
            <a:r>
              <a:rPr lang="de-DE" dirty="0" smtClean="0"/>
              <a:t>Aussagefähige Daten</a:t>
            </a:r>
          </a:p>
          <a:p>
            <a:r>
              <a:rPr lang="de-DE" dirty="0" smtClean="0"/>
              <a:t>Entkoppelung zu den Quellsystemen</a:t>
            </a:r>
          </a:p>
          <a:p>
            <a:r>
              <a:rPr lang="de-DE" dirty="0" smtClean="0"/>
              <a:t>Datenqualität und Geschäftsregeln sind in der Verantwortung des Fachbereiches</a:t>
            </a:r>
          </a:p>
          <a:p>
            <a:r>
              <a:rPr lang="de-DE" dirty="0" smtClean="0"/>
              <a:t>Skalierbarkeit</a:t>
            </a:r>
          </a:p>
          <a:p>
            <a:r>
              <a:rPr lang="de-DE" dirty="0" smtClean="0"/>
              <a:t>Die Fähigkeit schnell neue Datenquellen zu integrieren</a:t>
            </a:r>
            <a:endParaRPr lang="de-DE" dirty="0"/>
          </a:p>
        </p:txBody>
      </p:sp>
      <p:sp>
        <p:nvSpPr>
          <p:cNvPr id="4" name="Foliennummernplatzhalter 3"/>
          <p:cNvSpPr>
            <a:spLocks noGrp="1"/>
          </p:cNvSpPr>
          <p:nvPr>
            <p:ph type="sldNum" sz="quarter" idx="10"/>
          </p:nvPr>
        </p:nvSpPr>
        <p:spPr/>
        <p:txBody>
          <a:bodyPr/>
          <a:lstStyle/>
          <a:p>
            <a:fld id="{20D4FB63-6BC7-4175-80AB-164F1DF7F184}" type="slidenum">
              <a:rPr lang="de-DE" smtClean="0"/>
              <a:t>26</a:t>
            </a:fld>
            <a:endParaRPr lang="de-DE"/>
          </a:p>
        </p:txBody>
      </p:sp>
    </p:spTree>
    <p:extLst>
      <p:ext uri="{BB962C8B-B14F-4D97-AF65-F5344CB8AC3E}">
        <p14:creationId xmlns:p14="http://schemas.microsoft.com/office/powerpoint/2010/main" val="64494207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Nachvollziehbarkeit</a:t>
            </a:r>
          </a:p>
          <a:p>
            <a:r>
              <a:rPr lang="de-DE" dirty="0" smtClean="0"/>
              <a:t>Aussagefähige Daten</a:t>
            </a:r>
          </a:p>
          <a:p>
            <a:r>
              <a:rPr lang="de-DE" dirty="0" smtClean="0"/>
              <a:t>Entkoppelung zu den Quellsystemen</a:t>
            </a:r>
          </a:p>
          <a:p>
            <a:r>
              <a:rPr lang="de-DE" dirty="0" smtClean="0"/>
              <a:t>Datenqualität und Geschäftsregeln sind in der Verantwortung des Fachbereiches</a:t>
            </a:r>
          </a:p>
          <a:p>
            <a:r>
              <a:rPr lang="de-DE" dirty="0" smtClean="0"/>
              <a:t>Skalierbarkeit</a:t>
            </a:r>
          </a:p>
          <a:p>
            <a:r>
              <a:rPr lang="de-DE" dirty="0" smtClean="0"/>
              <a:t>Die Fähigkeit schnell neue Datenquellen zu integrieren</a:t>
            </a:r>
            <a:endParaRPr lang="de-DE" dirty="0"/>
          </a:p>
        </p:txBody>
      </p:sp>
      <p:sp>
        <p:nvSpPr>
          <p:cNvPr id="4" name="Foliennummernplatzhalter 3"/>
          <p:cNvSpPr>
            <a:spLocks noGrp="1"/>
          </p:cNvSpPr>
          <p:nvPr>
            <p:ph type="sldNum" sz="quarter" idx="10"/>
          </p:nvPr>
        </p:nvSpPr>
        <p:spPr/>
        <p:txBody>
          <a:bodyPr/>
          <a:lstStyle/>
          <a:p>
            <a:fld id="{20D4FB63-6BC7-4175-80AB-164F1DF7F184}" type="slidenum">
              <a:rPr lang="de-DE" smtClean="0"/>
              <a:t>27</a:t>
            </a:fld>
            <a:endParaRPr lang="de-DE"/>
          </a:p>
        </p:txBody>
      </p:sp>
    </p:spTree>
    <p:extLst>
      <p:ext uri="{BB962C8B-B14F-4D97-AF65-F5344CB8AC3E}">
        <p14:creationId xmlns:p14="http://schemas.microsoft.com/office/powerpoint/2010/main" val="64494207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Nachvollziehbarkeit</a:t>
            </a:r>
          </a:p>
          <a:p>
            <a:r>
              <a:rPr lang="de-DE" dirty="0" smtClean="0"/>
              <a:t>Aussagefähige Daten</a:t>
            </a:r>
          </a:p>
          <a:p>
            <a:r>
              <a:rPr lang="de-DE" dirty="0" smtClean="0"/>
              <a:t>Entkoppelung zu den Quellsystemen</a:t>
            </a:r>
          </a:p>
          <a:p>
            <a:r>
              <a:rPr lang="de-DE" dirty="0" smtClean="0"/>
              <a:t>Datenqualität und Geschäftsregeln sind in der Verantwortung des Fachbereiches</a:t>
            </a:r>
          </a:p>
          <a:p>
            <a:r>
              <a:rPr lang="de-DE" dirty="0" smtClean="0"/>
              <a:t>Skalierbarkeit</a:t>
            </a:r>
          </a:p>
          <a:p>
            <a:r>
              <a:rPr lang="de-DE" dirty="0" smtClean="0"/>
              <a:t>Die Fähigkeit schnell neue Datenquellen zu integrieren</a:t>
            </a:r>
            <a:endParaRPr lang="de-DE" dirty="0"/>
          </a:p>
        </p:txBody>
      </p:sp>
      <p:sp>
        <p:nvSpPr>
          <p:cNvPr id="4" name="Foliennummernplatzhalter 3"/>
          <p:cNvSpPr>
            <a:spLocks noGrp="1"/>
          </p:cNvSpPr>
          <p:nvPr>
            <p:ph type="sldNum" sz="quarter" idx="10"/>
          </p:nvPr>
        </p:nvSpPr>
        <p:spPr/>
        <p:txBody>
          <a:bodyPr/>
          <a:lstStyle/>
          <a:p>
            <a:fld id="{20D4FB63-6BC7-4175-80AB-164F1DF7F184}" type="slidenum">
              <a:rPr lang="de-DE" smtClean="0"/>
              <a:t>28</a:t>
            </a:fld>
            <a:endParaRPr lang="de-DE"/>
          </a:p>
        </p:txBody>
      </p:sp>
    </p:spTree>
    <p:extLst>
      <p:ext uri="{BB962C8B-B14F-4D97-AF65-F5344CB8AC3E}">
        <p14:creationId xmlns:p14="http://schemas.microsoft.com/office/powerpoint/2010/main" val="64494207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Nachvollziehbarkeit</a:t>
            </a:r>
          </a:p>
          <a:p>
            <a:r>
              <a:rPr lang="de-DE" dirty="0" smtClean="0"/>
              <a:t>Aussagefähige Daten</a:t>
            </a:r>
          </a:p>
          <a:p>
            <a:r>
              <a:rPr lang="de-DE" dirty="0" smtClean="0"/>
              <a:t>Entkoppelung zu den Quellsystemen</a:t>
            </a:r>
          </a:p>
          <a:p>
            <a:r>
              <a:rPr lang="de-DE" dirty="0" smtClean="0"/>
              <a:t>Datenqualität und Geschäftsregeln sind in der Verantwortung des Fachbereiches</a:t>
            </a:r>
          </a:p>
          <a:p>
            <a:r>
              <a:rPr lang="de-DE" dirty="0" smtClean="0"/>
              <a:t>Skalierbarkeit</a:t>
            </a:r>
          </a:p>
          <a:p>
            <a:r>
              <a:rPr lang="de-DE" dirty="0" smtClean="0"/>
              <a:t>Die Fähigkeit schnell neue Datenquellen zu integrieren</a:t>
            </a:r>
            <a:endParaRPr lang="de-DE" dirty="0"/>
          </a:p>
        </p:txBody>
      </p:sp>
      <p:sp>
        <p:nvSpPr>
          <p:cNvPr id="4" name="Foliennummernplatzhalter 3"/>
          <p:cNvSpPr>
            <a:spLocks noGrp="1"/>
          </p:cNvSpPr>
          <p:nvPr>
            <p:ph type="sldNum" sz="quarter" idx="10"/>
          </p:nvPr>
        </p:nvSpPr>
        <p:spPr/>
        <p:txBody>
          <a:bodyPr/>
          <a:lstStyle/>
          <a:p>
            <a:fld id="{20D4FB63-6BC7-4175-80AB-164F1DF7F184}" type="slidenum">
              <a:rPr lang="de-DE" smtClean="0"/>
              <a:t>29</a:t>
            </a:fld>
            <a:endParaRPr lang="de-DE"/>
          </a:p>
        </p:txBody>
      </p:sp>
    </p:spTree>
    <p:extLst>
      <p:ext uri="{BB962C8B-B14F-4D97-AF65-F5344CB8AC3E}">
        <p14:creationId xmlns:p14="http://schemas.microsoft.com/office/powerpoint/2010/main" val="64494207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Nachvollziehbarkeit</a:t>
            </a:r>
          </a:p>
          <a:p>
            <a:r>
              <a:rPr lang="de-DE" dirty="0" smtClean="0"/>
              <a:t>Aussagefähige Daten</a:t>
            </a:r>
          </a:p>
          <a:p>
            <a:r>
              <a:rPr lang="de-DE" dirty="0" smtClean="0"/>
              <a:t>Entkoppelung zu den Quellsystemen</a:t>
            </a:r>
          </a:p>
          <a:p>
            <a:r>
              <a:rPr lang="de-DE" dirty="0" smtClean="0"/>
              <a:t>Datenqualität und Geschäftsregeln sind in der Verantwortung des Fachbereiches</a:t>
            </a:r>
          </a:p>
          <a:p>
            <a:r>
              <a:rPr lang="de-DE" dirty="0" smtClean="0"/>
              <a:t>Skalierbarkeit</a:t>
            </a:r>
          </a:p>
          <a:p>
            <a:r>
              <a:rPr lang="de-DE" dirty="0" smtClean="0"/>
              <a:t>Die Fähigkeit schnell neue Datenquellen zu integrieren</a:t>
            </a:r>
            <a:endParaRPr lang="de-DE" dirty="0"/>
          </a:p>
        </p:txBody>
      </p:sp>
      <p:sp>
        <p:nvSpPr>
          <p:cNvPr id="4" name="Foliennummernplatzhalter 3"/>
          <p:cNvSpPr>
            <a:spLocks noGrp="1"/>
          </p:cNvSpPr>
          <p:nvPr>
            <p:ph type="sldNum" sz="quarter" idx="10"/>
          </p:nvPr>
        </p:nvSpPr>
        <p:spPr/>
        <p:txBody>
          <a:bodyPr/>
          <a:lstStyle/>
          <a:p>
            <a:fld id="{20D4FB63-6BC7-4175-80AB-164F1DF7F184}" type="slidenum">
              <a:rPr lang="de-DE" smtClean="0"/>
              <a:t>30</a:t>
            </a:fld>
            <a:endParaRPr lang="de-DE"/>
          </a:p>
        </p:txBody>
      </p:sp>
    </p:spTree>
    <p:extLst>
      <p:ext uri="{BB962C8B-B14F-4D97-AF65-F5344CB8AC3E}">
        <p14:creationId xmlns:p14="http://schemas.microsoft.com/office/powerpoint/2010/main" val="6449420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Nachvollziehbarkeit</a:t>
            </a:r>
          </a:p>
          <a:p>
            <a:r>
              <a:rPr lang="de-DE" dirty="0" smtClean="0"/>
              <a:t>Aussagefähige Daten</a:t>
            </a:r>
          </a:p>
          <a:p>
            <a:r>
              <a:rPr lang="de-DE" dirty="0" smtClean="0"/>
              <a:t>Entkoppelung zu den Quellsystemen</a:t>
            </a:r>
          </a:p>
          <a:p>
            <a:r>
              <a:rPr lang="de-DE" dirty="0" smtClean="0"/>
              <a:t>Datenqualität und Geschäftsregeln sind in der Verantwortung des Fachbereiches</a:t>
            </a:r>
          </a:p>
          <a:p>
            <a:r>
              <a:rPr lang="de-DE" dirty="0" smtClean="0"/>
              <a:t>Skalierbarkeit</a:t>
            </a:r>
          </a:p>
          <a:p>
            <a:r>
              <a:rPr lang="de-DE" dirty="0" smtClean="0"/>
              <a:t>Die Fähigkeit schnell neue Datenquellen zu integrieren</a:t>
            </a:r>
            <a:endParaRPr lang="de-DE" dirty="0"/>
          </a:p>
        </p:txBody>
      </p:sp>
      <p:sp>
        <p:nvSpPr>
          <p:cNvPr id="4" name="Foliennummernplatzhalter 3"/>
          <p:cNvSpPr>
            <a:spLocks noGrp="1"/>
          </p:cNvSpPr>
          <p:nvPr>
            <p:ph type="sldNum" sz="quarter" idx="10"/>
          </p:nvPr>
        </p:nvSpPr>
        <p:spPr/>
        <p:txBody>
          <a:bodyPr/>
          <a:lstStyle/>
          <a:p>
            <a:fld id="{20D4FB63-6BC7-4175-80AB-164F1DF7F184}" type="slidenum">
              <a:rPr lang="de-DE" smtClean="0"/>
              <a:t>4</a:t>
            </a:fld>
            <a:endParaRPr lang="de-DE"/>
          </a:p>
        </p:txBody>
      </p:sp>
    </p:spTree>
    <p:extLst>
      <p:ext uri="{BB962C8B-B14F-4D97-AF65-F5344CB8AC3E}">
        <p14:creationId xmlns:p14="http://schemas.microsoft.com/office/powerpoint/2010/main" val="64494207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Nachvollziehbarkeit</a:t>
            </a:r>
          </a:p>
          <a:p>
            <a:r>
              <a:rPr lang="de-DE" dirty="0" smtClean="0"/>
              <a:t>Aussagefähige Daten</a:t>
            </a:r>
          </a:p>
          <a:p>
            <a:r>
              <a:rPr lang="de-DE" dirty="0" smtClean="0"/>
              <a:t>Entkoppelung zu den Quellsystemen</a:t>
            </a:r>
          </a:p>
          <a:p>
            <a:r>
              <a:rPr lang="de-DE" dirty="0" smtClean="0"/>
              <a:t>Datenqualität und Geschäftsregeln sind in der Verantwortung des Fachbereiches</a:t>
            </a:r>
          </a:p>
          <a:p>
            <a:r>
              <a:rPr lang="de-DE" dirty="0" smtClean="0"/>
              <a:t>Skalierbarkeit</a:t>
            </a:r>
          </a:p>
          <a:p>
            <a:r>
              <a:rPr lang="de-DE" dirty="0" smtClean="0"/>
              <a:t>Die Fähigkeit schnell neue Datenquellen zu integrieren</a:t>
            </a:r>
            <a:endParaRPr lang="de-DE" dirty="0"/>
          </a:p>
        </p:txBody>
      </p:sp>
      <p:sp>
        <p:nvSpPr>
          <p:cNvPr id="4" name="Foliennummernplatzhalter 3"/>
          <p:cNvSpPr>
            <a:spLocks noGrp="1"/>
          </p:cNvSpPr>
          <p:nvPr>
            <p:ph type="sldNum" sz="quarter" idx="10"/>
          </p:nvPr>
        </p:nvSpPr>
        <p:spPr/>
        <p:txBody>
          <a:bodyPr/>
          <a:lstStyle/>
          <a:p>
            <a:fld id="{20D4FB63-6BC7-4175-80AB-164F1DF7F184}" type="slidenum">
              <a:rPr lang="de-DE" smtClean="0"/>
              <a:t>31</a:t>
            </a:fld>
            <a:endParaRPr lang="de-DE"/>
          </a:p>
        </p:txBody>
      </p:sp>
    </p:spTree>
    <p:extLst>
      <p:ext uri="{BB962C8B-B14F-4D97-AF65-F5344CB8AC3E}">
        <p14:creationId xmlns:p14="http://schemas.microsoft.com/office/powerpoint/2010/main" val="6449420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Nachvollziehbarkeit</a:t>
            </a:r>
          </a:p>
          <a:p>
            <a:r>
              <a:rPr lang="de-DE" dirty="0" smtClean="0"/>
              <a:t>Aussagefähige Daten</a:t>
            </a:r>
          </a:p>
          <a:p>
            <a:r>
              <a:rPr lang="de-DE" dirty="0" smtClean="0"/>
              <a:t>Entkoppelung zu den Quellsystemen</a:t>
            </a:r>
          </a:p>
          <a:p>
            <a:r>
              <a:rPr lang="de-DE" dirty="0" smtClean="0"/>
              <a:t>Datenqualität und Geschäftsregeln sind in der Verantwortung des Fachbereiches</a:t>
            </a:r>
          </a:p>
          <a:p>
            <a:r>
              <a:rPr lang="de-DE" dirty="0" smtClean="0"/>
              <a:t>Skalierbarkeit</a:t>
            </a:r>
          </a:p>
          <a:p>
            <a:r>
              <a:rPr lang="de-DE" dirty="0" smtClean="0"/>
              <a:t>Die Fähigkeit schnell neue Datenquellen zu integrieren</a:t>
            </a:r>
            <a:endParaRPr lang="de-DE" dirty="0"/>
          </a:p>
        </p:txBody>
      </p:sp>
      <p:sp>
        <p:nvSpPr>
          <p:cNvPr id="4" name="Foliennummernplatzhalter 3"/>
          <p:cNvSpPr>
            <a:spLocks noGrp="1"/>
          </p:cNvSpPr>
          <p:nvPr>
            <p:ph type="sldNum" sz="quarter" idx="10"/>
          </p:nvPr>
        </p:nvSpPr>
        <p:spPr/>
        <p:txBody>
          <a:bodyPr/>
          <a:lstStyle/>
          <a:p>
            <a:fld id="{20D4FB63-6BC7-4175-80AB-164F1DF7F184}" type="slidenum">
              <a:rPr lang="de-DE" smtClean="0"/>
              <a:t>5</a:t>
            </a:fld>
            <a:endParaRPr lang="de-DE"/>
          </a:p>
        </p:txBody>
      </p:sp>
    </p:spTree>
    <p:extLst>
      <p:ext uri="{BB962C8B-B14F-4D97-AF65-F5344CB8AC3E}">
        <p14:creationId xmlns:p14="http://schemas.microsoft.com/office/powerpoint/2010/main" val="6449420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Nachvollziehbarkeit</a:t>
            </a:r>
          </a:p>
          <a:p>
            <a:r>
              <a:rPr lang="de-DE" dirty="0" smtClean="0"/>
              <a:t>Aussagefähige Daten</a:t>
            </a:r>
          </a:p>
          <a:p>
            <a:r>
              <a:rPr lang="de-DE" dirty="0" smtClean="0"/>
              <a:t>Entkoppelung zu den Quellsystemen</a:t>
            </a:r>
          </a:p>
          <a:p>
            <a:r>
              <a:rPr lang="de-DE" dirty="0" smtClean="0"/>
              <a:t>Datenqualität und Geschäftsregeln sind in der Verantwortung des Fachbereiches</a:t>
            </a:r>
          </a:p>
          <a:p>
            <a:r>
              <a:rPr lang="de-DE" dirty="0" smtClean="0"/>
              <a:t>Skalierbarkeit</a:t>
            </a:r>
          </a:p>
          <a:p>
            <a:r>
              <a:rPr lang="de-DE" dirty="0" smtClean="0"/>
              <a:t>Die Fähigkeit schnell neue Datenquellen zu integrieren</a:t>
            </a:r>
            <a:endParaRPr lang="de-DE" dirty="0"/>
          </a:p>
        </p:txBody>
      </p:sp>
      <p:sp>
        <p:nvSpPr>
          <p:cNvPr id="4" name="Foliennummernplatzhalter 3"/>
          <p:cNvSpPr>
            <a:spLocks noGrp="1"/>
          </p:cNvSpPr>
          <p:nvPr>
            <p:ph type="sldNum" sz="quarter" idx="10"/>
          </p:nvPr>
        </p:nvSpPr>
        <p:spPr/>
        <p:txBody>
          <a:bodyPr/>
          <a:lstStyle/>
          <a:p>
            <a:fld id="{20D4FB63-6BC7-4175-80AB-164F1DF7F184}" type="slidenum">
              <a:rPr lang="de-DE" smtClean="0"/>
              <a:t>6</a:t>
            </a:fld>
            <a:endParaRPr lang="de-DE"/>
          </a:p>
        </p:txBody>
      </p:sp>
    </p:spTree>
    <p:extLst>
      <p:ext uri="{BB962C8B-B14F-4D97-AF65-F5344CB8AC3E}">
        <p14:creationId xmlns:p14="http://schemas.microsoft.com/office/powerpoint/2010/main" val="6449420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Nachvollziehbarkeit</a:t>
            </a:r>
          </a:p>
          <a:p>
            <a:r>
              <a:rPr lang="de-DE" dirty="0" smtClean="0"/>
              <a:t>Aussagefähige Daten</a:t>
            </a:r>
          </a:p>
          <a:p>
            <a:r>
              <a:rPr lang="de-DE" dirty="0" smtClean="0"/>
              <a:t>Entkoppelung zu den Quellsystemen</a:t>
            </a:r>
          </a:p>
          <a:p>
            <a:r>
              <a:rPr lang="de-DE" dirty="0" smtClean="0"/>
              <a:t>Datenqualität und Geschäftsregeln sind in der Verantwortung des Fachbereiches</a:t>
            </a:r>
          </a:p>
          <a:p>
            <a:r>
              <a:rPr lang="de-DE" dirty="0" smtClean="0"/>
              <a:t>Skalierbarkeit</a:t>
            </a:r>
          </a:p>
          <a:p>
            <a:r>
              <a:rPr lang="de-DE" dirty="0" smtClean="0"/>
              <a:t>Die Fähigkeit schnell neue Datenquellen zu integrieren</a:t>
            </a:r>
            <a:endParaRPr lang="de-DE" dirty="0"/>
          </a:p>
        </p:txBody>
      </p:sp>
      <p:sp>
        <p:nvSpPr>
          <p:cNvPr id="4" name="Foliennummernplatzhalter 3"/>
          <p:cNvSpPr>
            <a:spLocks noGrp="1"/>
          </p:cNvSpPr>
          <p:nvPr>
            <p:ph type="sldNum" sz="quarter" idx="10"/>
          </p:nvPr>
        </p:nvSpPr>
        <p:spPr/>
        <p:txBody>
          <a:bodyPr/>
          <a:lstStyle/>
          <a:p>
            <a:fld id="{20D4FB63-6BC7-4175-80AB-164F1DF7F184}" type="slidenum">
              <a:rPr lang="de-DE" smtClean="0"/>
              <a:t>7</a:t>
            </a:fld>
            <a:endParaRPr lang="de-DE"/>
          </a:p>
        </p:txBody>
      </p:sp>
    </p:spTree>
    <p:extLst>
      <p:ext uri="{BB962C8B-B14F-4D97-AF65-F5344CB8AC3E}">
        <p14:creationId xmlns:p14="http://schemas.microsoft.com/office/powerpoint/2010/main" val="6449420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Nachvollziehbarkeit</a:t>
            </a:r>
          </a:p>
          <a:p>
            <a:r>
              <a:rPr lang="de-DE" dirty="0" smtClean="0"/>
              <a:t>Aussagefähige Daten</a:t>
            </a:r>
          </a:p>
          <a:p>
            <a:r>
              <a:rPr lang="de-DE" dirty="0" smtClean="0"/>
              <a:t>Entkoppelung zu den Quellsystemen</a:t>
            </a:r>
          </a:p>
          <a:p>
            <a:r>
              <a:rPr lang="de-DE" dirty="0" smtClean="0"/>
              <a:t>Datenqualität und Geschäftsregeln sind in der Verantwortung des Fachbereiches</a:t>
            </a:r>
          </a:p>
          <a:p>
            <a:r>
              <a:rPr lang="de-DE" dirty="0" smtClean="0"/>
              <a:t>Skalierbarkeit</a:t>
            </a:r>
          </a:p>
          <a:p>
            <a:r>
              <a:rPr lang="de-DE" dirty="0" smtClean="0"/>
              <a:t>Die Fähigkeit schnell neue Datenquellen zu integrieren</a:t>
            </a:r>
            <a:endParaRPr lang="de-DE" dirty="0"/>
          </a:p>
        </p:txBody>
      </p:sp>
      <p:sp>
        <p:nvSpPr>
          <p:cNvPr id="4" name="Foliennummernplatzhalter 3"/>
          <p:cNvSpPr>
            <a:spLocks noGrp="1"/>
          </p:cNvSpPr>
          <p:nvPr>
            <p:ph type="sldNum" sz="quarter" idx="10"/>
          </p:nvPr>
        </p:nvSpPr>
        <p:spPr/>
        <p:txBody>
          <a:bodyPr/>
          <a:lstStyle/>
          <a:p>
            <a:fld id="{20D4FB63-6BC7-4175-80AB-164F1DF7F184}" type="slidenum">
              <a:rPr lang="de-DE" smtClean="0"/>
              <a:t>8</a:t>
            </a:fld>
            <a:endParaRPr lang="de-DE"/>
          </a:p>
        </p:txBody>
      </p:sp>
    </p:spTree>
    <p:extLst>
      <p:ext uri="{BB962C8B-B14F-4D97-AF65-F5344CB8AC3E}">
        <p14:creationId xmlns:p14="http://schemas.microsoft.com/office/powerpoint/2010/main" val="6449420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Nachvollziehbarkeit</a:t>
            </a:r>
          </a:p>
          <a:p>
            <a:r>
              <a:rPr lang="de-DE" dirty="0" smtClean="0"/>
              <a:t>Aussagefähige Daten</a:t>
            </a:r>
          </a:p>
          <a:p>
            <a:r>
              <a:rPr lang="de-DE" dirty="0" smtClean="0"/>
              <a:t>Entkoppelung zu den Quellsystemen</a:t>
            </a:r>
          </a:p>
          <a:p>
            <a:r>
              <a:rPr lang="de-DE" dirty="0" smtClean="0"/>
              <a:t>Datenqualität und Geschäftsregeln sind in der Verantwortung des Fachbereiches</a:t>
            </a:r>
          </a:p>
          <a:p>
            <a:r>
              <a:rPr lang="de-DE" dirty="0" smtClean="0"/>
              <a:t>Skalierbarkeit</a:t>
            </a:r>
          </a:p>
          <a:p>
            <a:r>
              <a:rPr lang="de-DE" dirty="0" smtClean="0"/>
              <a:t>Die Fähigkeit schnell neue Datenquellen zu integrieren</a:t>
            </a:r>
            <a:endParaRPr lang="de-DE" dirty="0"/>
          </a:p>
        </p:txBody>
      </p:sp>
      <p:sp>
        <p:nvSpPr>
          <p:cNvPr id="4" name="Foliennummernplatzhalter 3"/>
          <p:cNvSpPr>
            <a:spLocks noGrp="1"/>
          </p:cNvSpPr>
          <p:nvPr>
            <p:ph type="sldNum" sz="quarter" idx="10"/>
          </p:nvPr>
        </p:nvSpPr>
        <p:spPr/>
        <p:txBody>
          <a:bodyPr/>
          <a:lstStyle/>
          <a:p>
            <a:fld id="{20D4FB63-6BC7-4175-80AB-164F1DF7F184}" type="slidenum">
              <a:rPr lang="de-DE" smtClean="0"/>
              <a:t>9</a:t>
            </a:fld>
            <a:endParaRPr lang="de-DE"/>
          </a:p>
        </p:txBody>
      </p:sp>
    </p:spTree>
    <p:extLst>
      <p:ext uri="{BB962C8B-B14F-4D97-AF65-F5344CB8AC3E}">
        <p14:creationId xmlns:p14="http://schemas.microsoft.com/office/powerpoint/2010/main" val="6449420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Nachvollziehbarkeit</a:t>
            </a:r>
          </a:p>
          <a:p>
            <a:r>
              <a:rPr lang="de-DE" dirty="0" smtClean="0"/>
              <a:t>Aussagefähige Daten</a:t>
            </a:r>
          </a:p>
          <a:p>
            <a:r>
              <a:rPr lang="de-DE" dirty="0" smtClean="0"/>
              <a:t>Entkoppelung zu den Quellsystemen</a:t>
            </a:r>
          </a:p>
          <a:p>
            <a:r>
              <a:rPr lang="de-DE" dirty="0" smtClean="0"/>
              <a:t>Datenqualität und Geschäftsregeln sind in der Verantwortung des Fachbereiches</a:t>
            </a:r>
          </a:p>
          <a:p>
            <a:r>
              <a:rPr lang="de-DE" dirty="0" smtClean="0"/>
              <a:t>Skalierbarkeit</a:t>
            </a:r>
          </a:p>
          <a:p>
            <a:r>
              <a:rPr lang="de-DE" dirty="0" smtClean="0"/>
              <a:t>Die Fähigkeit schnell neue Datenquellen zu integrieren</a:t>
            </a:r>
            <a:endParaRPr lang="de-DE" dirty="0"/>
          </a:p>
        </p:txBody>
      </p:sp>
      <p:sp>
        <p:nvSpPr>
          <p:cNvPr id="4" name="Foliennummernplatzhalter 3"/>
          <p:cNvSpPr>
            <a:spLocks noGrp="1"/>
          </p:cNvSpPr>
          <p:nvPr>
            <p:ph type="sldNum" sz="quarter" idx="10"/>
          </p:nvPr>
        </p:nvSpPr>
        <p:spPr/>
        <p:txBody>
          <a:bodyPr/>
          <a:lstStyle/>
          <a:p>
            <a:fld id="{20D4FB63-6BC7-4175-80AB-164F1DF7F184}" type="slidenum">
              <a:rPr lang="de-DE" smtClean="0"/>
              <a:t>10</a:t>
            </a:fld>
            <a:endParaRPr lang="de-DE"/>
          </a:p>
        </p:txBody>
      </p:sp>
    </p:spTree>
    <p:extLst>
      <p:ext uri="{BB962C8B-B14F-4D97-AF65-F5344CB8AC3E}">
        <p14:creationId xmlns:p14="http://schemas.microsoft.com/office/powerpoint/2010/main" val="6449420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19" name="Group 18"/>
          <p:cNvGrpSpPr/>
          <p:nvPr/>
        </p:nvGrpSpPr>
        <p:grpSpPr>
          <a:xfrm>
            <a:off x="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de-DE" smtClean="0"/>
              <a:t>Titelmasterformat durch Klicken bearbeiten</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3/30/2017</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15" name="Textfeld 14"/>
          <p:cNvSpPr txBox="1"/>
          <p:nvPr userDrawn="1"/>
        </p:nvSpPr>
        <p:spPr>
          <a:xfrm>
            <a:off x="419367" y="2377943"/>
            <a:ext cx="1826018" cy="584775"/>
          </a:xfrm>
          <a:prstGeom prst="rect">
            <a:avLst/>
          </a:prstGeom>
          <a:noFill/>
        </p:spPr>
        <p:txBody>
          <a:bodyPr wrap="square" rtlCol="0">
            <a:spAutoFit/>
          </a:bodyPr>
          <a:lstStyle/>
          <a:p>
            <a:pPr algn="r"/>
            <a:r>
              <a:rPr lang="de-DE" sz="3200" dirty="0" smtClean="0">
                <a:solidFill>
                  <a:schemeClr val="bg1">
                    <a:lumMod val="50000"/>
                  </a:schemeClr>
                </a:solidFill>
                <a:latin typeface="Franklin Gothic Demi Cond" panose="020B0706030402020204" pitchFamily="34" charset="0"/>
              </a:rPr>
              <a:t>DWH</a:t>
            </a:r>
            <a:r>
              <a:rPr lang="de-DE" sz="3200" dirty="0" smtClean="0">
                <a:solidFill>
                  <a:srgbClr val="EB8F22"/>
                </a:solidFill>
                <a:latin typeface="Franklin Gothic Heavy" panose="020B0903020102020204" pitchFamily="34" charset="0"/>
              </a:rPr>
              <a:t>42</a:t>
            </a:r>
            <a:endParaRPr lang="de-DE" sz="3200" dirty="0">
              <a:solidFill>
                <a:srgbClr val="EB8F22"/>
              </a:solidFill>
              <a:latin typeface="Franklin Gothic Heavy" panose="020B090302010202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bild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de-DE" smtClean="0"/>
              <a:t>Titelmasterformat durch Klicken bearbeiten</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smtClean="0"/>
              <a:t>Bild durch Klicken auf Symbol hinzufügen</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Formatvorlagen des Textmasters bearbeiten</a:t>
            </a:r>
          </a:p>
        </p:txBody>
      </p:sp>
      <p:sp>
        <p:nvSpPr>
          <p:cNvPr id="5" name="Date Placeholder 4"/>
          <p:cNvSpPr>
            <a:spLocks noGrp="1"/>
          </p:cNvSpPr>
          <p:nvPr>
            <p:ph type="dt" sz="half" idx="10"/>
          </p:nvPr>
        </p:nvSpPr>
        <p:spPr/>
        <p:txBody>
          <a:bodyPr/>
          <a:lstStyle/>
          <a:p>
            <a:fld id="{B61BEF0D-F0BB-DE4B-95CE-6DB70DBA9567}" type="datetimeFigureOut">
              <a:rPr lang="en-US" dirty="0"/>
              <a:pPr/>
              <a:t>3/30/2017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und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de-DE" smtClean="0"/>
              <a:t>Titelmasterformat durch Klicken bearbeiten</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Formatvorlagen des Textmasters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3/30/2017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Zitat mit Beschriftung">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de-DE" smtClean="0"/>
              <a:t>Titelmasterformat durch Klicken bearbeiten</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smtClean="0"/>
              <a:t>Formatvorlagen des Textmasters bearbeiten</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Formatvorlagen des Textmasters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3/30/2017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nskarte">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de-DE" smtClean="0"/>
              <a:t>Titelmasterformat durch Klicken bearbeiten</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Formatvorlagen des Textmasters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3/30/2017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Namenskarte für Zitat">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de-DE" smtClean="0"/>
              <a:t>Titelmasterformat durch Klicken bearbeiten</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de-DE" smtClean="0"/>
              <a:t>Formatvorlagen des Textmasters bearbeiten</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Formatvorlagen des Textmasters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3/30/2017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Wahr oder Falsch">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de-DE" smtClean="0"/>
              <a:t>Titelmasterformat durch Klicken bearbeiten</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de-DE" smtClean="0"/>
              <a:t>Formatvorlagen des Textmasters bearbeiten</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Formatvorlagen des Textmasters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3/30/2017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de-DE" smtClean="0"/>
              <a:t>Titelmasterformat durch Klicken bearbeiten</a:t>
            </a:r>
            <a:endParaRPr lang="en-US" dirty="0"/>
          </a:p>
        </p:txBody>
      </p:sp>
      <p:sp>
        <p:nvSpPr>
          <p:cNvPr id="3" name="Vertical Text Placeholder 2"/>
          <p:cNvSpPr>
            <a:spLocks noGrp="1"/>
          </p:cNvSpPr>
          <p:nvPr>
            <p:ph type="body" orient="vert" idx="1"/>
          </p:nvPr>
        </p:nvSpPr>
        <p:spPr/>
        <p:txBody>
          <a:bodyPr vert="eaVert" ancho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de-DE" smtClean="0"/>
              <a:t>Titelmasterformat durch Klicken bearbeiten</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idx="1"/>
          </p:nvPr>
        </p:nvSpPr>
        <p:spPr/>
        <p:txBody>
          <a:bodyPr anchor="ctr"/>
          <a:lstStyle>
            <a:lvl1pPr>
              <a:buClr>
                <a:schemeClr val="accent1">
                  <a:lumMod val="75000"/>
                </a:schemeClr>
              </a:buClr>
              <a:defRPr/>
            </a:lvl1pPr>
            <a:lvl2pPr>
              <a:buClr>
                <a:schemeClr val="accent1">
                  <a:lumMod val="75000"/>
                </a:schemeClr>
              </a:buClr>
              <a:defRPr/>
            </a:lvl2pPr>
            <a:lvl3pPr>
              <a:buClr>
                <a:schemeClr val="accent1">
                  <a:lumMod val="75000"/>
                </a:schemeClr>
              </a:buClr>
              <a:defRPr/>
            </a:lvl3pPr>
            <a:lvl4pPr>
              <a:buClr>
                <a:schemeClr val="accent1">
                  <a:lumMod val="75000"/>
                </a:schemeClr>
              </a:buClr>
              <a:defRPr/>
            </a:lvl4pPr>
            <a:lvl5pPr>
              <a:buClr>
                <a:schemeClr val="accent1">
                  <a:lumMod val="75000"/>
                </a:schemeClr>
              </a:buClr>
              <a:defRPr/>
            </a:lvl5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de-DE" smtClean="0"/>
              <a:t>Titelmasterformat durch Klicken bearbeiten</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Formatvorlagen des Textmasters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3/30/2017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de-DE" smtClean="0"/>
              <a:t>Titelmasterformat durch Klicken bearbeiten</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3/30/2017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e-DE" smtClean="0"/>
              <a:t>Titelmasterformat durch Klicken bearbeiten</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Content Placeholder 3"/>
          <p:cNvSpPr>
            <a:spLocks noGrp="1"/>
          </p:cNvSpPr>
          <p:nvPr>
            <p:ph sz="half" idx="2"/>
          </p:nvPr>
        </p:nvSpPr>
        <p:spPr>
          <a:xfrm>
            <a:off x="1484311" y="3335337"/>
            <a:ext cx="4895056" cy="2455862"/>
          </a:xfrm>
        </p:spPr>
        <p:txBody>
          <a:bodyPr anchor="t">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3/30/2017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3/30/2017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3/30/2017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de-DE" smtClean="0"/>
              <a:t>Titelmasterformat durch Klicken bearbeiten</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Formatvorlagen des Textmasters bearbeiten</a:t>
            </a:r>
          </a:p>
        </p:txBody>
      </p:sp>
      <p:sp>
        <p:nvSpPr>
          <p:cNvPr id="5" name="Date Placeholder 4"/>
          <p:cNvSpPr>
            <a:spLocks noGrp="1"/>
          </p:cNvSpPr>
          <p:nvPr>
            <p:ph type="dt" sz="half" idx="10"/>
          </p:nvPr>
        </p:nvSpPr>
        <p:spPr/>
        <p:txBody>
          <a:bodyPr/>
          <a:lstStyle/>
          <a:p>
            <a:fld id="{B61BEF0D-F0BB-DE4B-95CE-6DB70DBA9567}" type="datetimeFigureOut">
              <a:rPr lang="en-US" dirty="0"/>
              <a:pPr/>
              <a:t>3/30/2017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de-DE" smtClean="0"/>
              <a:t>Titelmasterformat durch Klicken bearbeiten</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smtClean="0"/>
              <a:t>Bild durch Klicken auf Symbol hinzufügen</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Formatvorlagen des Textmasters bearbeiten</a:t>
            </a:r>
          </a:p>
        </p:txBody>
      </p:sp>
      <p:sp>
        <p:nvSpPr>
          <p:cNvPr id="5" name="Date Placeholder 4"/>
          <p:cNvSpPr>
            <a:spLocks noGrp="1"/>
          </p:cNvSpPr>
          <p:nvPr>
            <p:ph type="dt" sz="half" idx="10"/>
          </p:nvPr>
        </p:nvSpPr>
        <p:spPr/>
        <p:txBody>
          <a:bodyPr/>
          <a:lstStyle/>
          <a:p>
            <a:fld id="{B61BEF0D-F0BB-DE4B-95CE-6DB70DBA9567}" type="datetimeFigureOut">
              <a:rPr lang="en-US" dirty="0"/>
              <a:pPr/>
              <a:t>3/30/2017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0"/>
            <a:ext cx="1296064" cy="6858001"/>
            <a:chOff x="1320800" y="0"/>
            <a:chExt cx="2414690"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userDrawn="1"/>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userDrawn="1"/>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90" y="5286375"/>
              <a:ext cx="2108300"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1"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de-DE" smtClean="0"/>
              <a:t>Titelmasterformat durch Klicken bearbeiten</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de-DE" dirty="0" smtClean="0"/>
              <a:t>Formatvorlagen des Textmasters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3/30/2017</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‹Nr.›</a:t>
            </a:fld>
            <a:endParaRPr lang="en-US" dirty="0"/>
          </a:p>
        </p:txBody>
      </p:sp>
      <p:sp>
        <p:nvSpPr>
          <p:cNvPr id="14" name="Textfeld 13"/>
          <p:cNvSpPr txBox="1"/>
          <p:nvPr userDrawn="1"/>
        </p:nvSpPr>
        <p:spPr>
          <a:xfrm>
            <a:off x="164451" y="5007916"/>
            <a:ext cx="1227507" cy="461665"/>
          </a:xfrm>
          <a:prstGeom prst="rect">
            <a:avLst/>
          </a:prstGeom>
          <a:noFill/>
        </p:spPr>
        <p:txBody>
          <a:bodyPr wrap="square" rtlCol="0">
            <a:spAutoFit/>
          </a:bodyPr>
          <a:lstStyle/>
          <a:p>
            <a:pPr algn="r"/>
            <a:r>
              <a:rPr lang="de-DE" sz="2400" dirty="0" smtClean="0">
                <a:solidFill>
                  <a:schemeClr val="bg1">
                    <a:lumMod val="50000"/>
                  </a:schemeClr>
                </a:solidFill>
                <a:latin typeface="Franklin Gothic Demi Cond" panose="020B0706030402020204" pitchFamily="34" charset="0"/>
              </a:rPr>
              <a:t>DWH</a:t>
            </a:r>
            <a:r>
              <a:rPr lang="de-DE" sz="2400" dirty="0" smtClean="0">
                <a:solidFill>
                  <a:srgbClr val="EB8F22"/>
                </a:solidFill>
                <a:latin typeface="Franklin Gothic Heavy" panose="020B0903020102020204" pitchFamily="34" charset="0"/>
              </a:rPr>
              <a:t>42</a:t>
            </a:r>
            <a:endParaRPr lang="de-DE" sz="2400" dirty="0">
              <a:solidFill>
                <a:srgbClr val="EB8F22"/>
              </a:solidFill>
              <a:latin typeface="Franklin Gothic Heavy" panose="020B09030201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8" Type="http://schemas.openxmlformats.org/officeDocument/2006/relationships/hyperlink" Target="http://tdan.com/a-repository-model-business-rules-part-i/4978" TargetMode="External"/><Relationship Id="rId3" Type="http://schemas.openxmlformats.org/officeDocument/2006/relationships/hyperlink" Target="http://www.businessrulesgroup.org/theBRG.php" TargetMode="External"/><Relationship Id="rId7" Type="http://schemas.openxmlformats.org/officeDocument/2006/relationships/hyperlink" Target="http://tdan.com/modeling-business-rules-what-data-models-cannot-do/5190" TargetMode="External"/><Relationship Id="rId2" Type="http://schemas.openxmlformats.org/officeDocument/2006/relationships/notesSlide" Target="../notesSlides/notesSlide23.xml"/><Relationship Id="rId1" Type="http://schemas.openxmlformats.org/officeDocument/2006/relationships/slideLayout" Target="../slideLayouts/slideLayout11.xml"/><Relationship Id="rId6" Type="http://schemas.openxmlformats.org/officeDocument/2006/relationships/hyperlink" Target="http://tdan.com/modeling-business-rules-what-data-models-do/5174" TargetMode="External"/><Relationship Id="rId5" Type="http://schemas.openxmlformats.org/officeDocument/2006/relationships/hyperlink" Target="http://tdan.com/business-rules-in-data-warehousing/4883" TargetMode="External"/><Relationship Id="rId10" Type="http://schemas.openxmlformats.org/officeDocument/2006/relationships/hyperlink" Target="http://tdan.com/modeling-business-rules-data-driven-business-rules/5227" TargetMode="External"/><Relationship Id="rId4" Type="http://schemas.openxmlformats.org/officeDocument/2006/relationships/hyperlink" Target="http://www.brcommunity.com/" TargetMode="External"/><Relationship Id="rId9" Type="http://schemas.openxmlformats.org/officeDocument/2006/relationships/hyperlink" Target="http://tdan.com/a-repository-model-business-rules-action-assertions/4987"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www.sparxsystems.com/enterprise_architect_user_guide/10/domain_based_models/modeling_business_rules.html" TargetMode="External"/><Relationship Id="rId2" Type="http://schemas.openxmlformats.org/officeDocument/2006/relationships/notesSlide" Target="../notesSlides/notesSlide24.xml"/><Relationship Id="rId1" Type="http://schemas.openxmlformats.org/officeDocument/2006/relationships/slideLayout" Target="../slideLayouts/slideLayout11.xml"/><Relationship Id="rId4" Type="http://schemas.openxmlformats.org/officeDocument/2006/relationships/hyperlink" Target="http://www.sparxsystems.com/enterprise_architect_user_guide/9.2/domain_based_models/business_rule_modeling.html" TargetMode="Externa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p:cNvSpPr>
            <a:spLocks noGrp="1"/>
          </p:cNvSpPr>
          <p:nvPr>
            <p:ph type="ctrTitle"/>
          </p:nvPr>
        </p:nvSpPr>
        <p:spPr>
          <a:xfrm>
            <a:off x="2754774" y="1122363"/>
            <a:ext cx="8353063" cy="2387600"/>
          </a:xfrm>
        </p:spPr>
        <p:txBody>
          <a:bodyPr>
            <a:normAutofit fontScale="90000"/>
          </a:bodyPr>
          <a:lstStyle/>
          <a:p>
            <a:r>
              <a:rPr lang="de-DE" b="1" dirty="0">
                <a:latin typeface="Franklin Gothic Demi" panose="020B0703020102020204" pitchFamily="34" charset="0"/>
              </a:rPr>
              <a:t>Das Business </a:t>
            </a:r>
            <a:r>
              <a:rPr lang="de-DE" b="1" dirty="0" err="1">
                <a:latin typeface="Franklin Gothic Demi" panose="020B0703020102020204" pitchFamily="34" charset="0"/>
              </a:rPr>
              <a:t>Vault</a:t>
            </a:r>
            <a:r>
              <a:rPr lang="de-DE" b="1" dirty="0">
                <a:latin typeface="Franklin Gothic Demi" panose="020B0703020102020204" pitchFamily="34" charset="0"/>
              </a:rPr>
              <a:t>: Definition, Regeln und Architektur</a:t>
            </a:r>
          </a:p>
        </p:txBody>
      </p:sp>
      <p:sp>
        <p:nvSpPr>
          <p:cNvPr id="5" name="Untertitel 2"/>
          <p:cNvSpPr>
            <a:spLocks noGrp="1"/>
          </p:cNvSpPr>
          <p:nvPr>
            <p:ph type="subTitle" idx="1"/>
          </p:nvPr>
        </p:nvSpPr>
        <p:spPr>
          <a:xfrm>
            <a:off x="2754774" y="3706212"/>
            <a:ext cx="8353063" cy="1655762"/>
          </a:xfrm>
        </p:spPr>
        <p:txBody>
          <a:bodyPr>
            <a:normAutofit/>
          </a:bodyPr>
          <a:lstStyle/>
          <a:p>
            <a:r>
              <a:rPr lang="de-DE" sz="3200" dirty="0" smtClean="0">
                <a:latin typeface="Franklin Gothic Demi" panose="020B0703020102020204" pitchFamily="34" charset="0"/>
              </a:rPr>
              <a:t>5. Tagung der DDVUG am </a:t>
            </a:r>
            <a:br>
              <a:rPr lang="de-DE" sz="3200" dirty="0" smtClean="0">
                <a:latin typeface="Franklin Gothic Demi" panose="020B0703020102020204" pitchFamily="34" charset="0"/>
              </a:rPr>
            </a:br>
            <a:r>
              <a:rPr lang="de-DE" sz="3200" dirty="0" smtClean="0">
                <a:latin typeface="Franklin Gothic Demi" panose="020B0703020102020204" pitchFamily="34" charset="0"/>
              </a:rPr>
              <a:t>30.03.2017, Frankfurt</a:t>
            </a:r>
            <a:endParaRPr lang="de-DE" sz="3200" dirty="0">
              <a:latin typeface="Franklin Gothic Demi" panose="020B0703020102020204" pitchFamily="34" charset="0"/>
            </a:endParaRPr>
          </a:p>
        </p:txBody>
      </p:sp>
      <p:pic>
        <p:nvPicPr>
          <p:cNvPr id="2" name="Grafik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52654" y="3858502"/>
            <a:ext cx="2526647" cy="570993"/>
          </a:xfrm>
          <a:prstGeom prst="rect">
            <a:avLst/>
          </a:prstGeom>
        </p:spPr>
      </p:pic>
    </p:spTree>
    <p:extLst>
      <p:ext uri="{BB962C8B-B14F-4D97-AF65-F5344CB8AC3E}">
        <p14:creationId xmlns:p14="http://schemas.microsoft.com/office/powerpoint/2010/main" val="34318098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484312" y="685800"/>
            <a:ext cx="10018711" cy="1059873"/>
          </a:xfrm>
        </p:spPr>
        <p:txBody>
          <a:bodyPr>
            <a:noAutofit/>
          </a:bodyPr>
          <a:lstStyle/>
          <a:p>
            <a:r>
              <a:rPr lang="de-DE" sz="4800" dirty="0" smtClean="0"/>
              <a:t>Unbekanntes Land: The BIG T</a:t>
            </a:r>
            <a:endParaRPr lang="de-DE" sz="4800" dirty="0"/>
          </a:p>
        </p:txBody>
      </p:sp>
      <p:sp>
        <p:nvSpPr>
          <p:cNvPr id="4" name="Textplatzhalter 2"/>
          <p:cNvSpPr txBox="1">
            <a:spLocks/>
          </p:cNvSpPr>
          <p:nvPr/>
        </p:nvSpPr>
        <p:spPr>
          <a:xfrm>
            <a:off x="1482337" y="2755076"/>
            <a:ext cx="10018713" cy="3277590"/>
          </a:xfrm>
          <a:prstGeom prst="rect">
            <a:avLst/>
          </a:prstGeom>
        </p:spPr>
        <p:txBody>
          <a:bodyPr vert="horz" lIns="91440" tIns="45720" rIns="91440" bIns="45720" rtlCol="0" anchor="ctr">
            <a:normAutofit/>
          </a:bodyPr>
          <a:lstStyle>
            <a:lvl1pPr marL="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solidFill>
                <a:effectLst/>
                <a:latin typeface="+mn-lt"/>
                <a:ea typeface="+mn-ea"/>
                <a:cs typeface="+mn-cs"/>
              </a:defRPr>
            </a:lvl1pPr>
            <a:lvl2pPr marL="457200" indent="0" algn="l"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marL="457200" indent="-457200">
              <a:buFont typeface="Arial" panose="020B0604020202020204" pitchFamily="34" charset="0"/>
              <a:buChar char="•"/>
            </a:pPr>
            <a:r>
              <a:rPr lang="de-DE" sz="3200" dirty="0"/>
              <a:t>Standardisierung: Nicht nur bei den Prozessschritten, sondern auch gerade im darunterliegenden </a:t>
            </a:r>
            <a:r>
              <a:rPr lang="de-DE" sz="3200" dirty="0" smtClean="0"/>
              <a:t>Modell</a:t>
            </a:r>
          </a:p>
          <a:p>
            <a:pPr marL="457200" indent="-457200">
              <a:buFont typeface="Arial" panose="020B0604020202020204" pitchFamily="34" charset="0"/>
              <a:buChar char="•"/>
            </a:pPr>
            <a:r>
              <a:rPr lang="de-DE" sz="3200" dirty="0"/>
              <a:t>Nachvollziehbarkeit: Die gleichen Nachvollziehbarkeit- und Historisierungsanforderungen müssen für die Ergebnisse von Datenableitungen (Anwendung von Geschäftsregeln) und Integrationsprozesse gelten</a:t>
            </a:r>
            <a:endParaRPr lang="de-DE" sz="3200" dirty="0" smtClean="0"/>
          </a:p>
          <a:p>
            <a:pPr marL="457200" indent="-457200">
              <a:buFont typeface="Arial" panose="020B0604020202020204" pitchFamily="34" charset="0"/>
              <a:buChar char="•"/>
            </a:pPr>
            <a:endParaRPr lang="de-DE" sz="3200" dirty="0"/>
          </a:p>
        </p:txBody>
      </p:sp>
      <p:sp>
        <p:nvSpPr>
          <p:cNvPr id="6" name="Textfeld 5"/>
          <p:cNvSpPr txBox="1"/>
          <p:nvPr/>
        </p:nvSpPr>
        <p:spPr>
          <a:xfrm>
            <a:off x="1097844" y="6115792"/>
            <a:ext cx="5564344" cy="338554"/>
          </a:xfrm>
          <a:prstGeom prst="rect">
            <a:avLst/>
          </a:prstGeom>
          <a:noFill/>
        </p:spPr>
        <p:txBody>
          <a:bodyPr wrap="none" rtlCol="0">
            <a:spAutoFit/>
          </a:bodyPr>
          <a:lstStyle/>
          <a:p>
            <a:r>
              <a:rPr lang="de-DE" sz="1600" dirty="0"/>
              <a:t>http://prudenza.typepad.com/files/damhof_dbm1108_eng2.pdf</a:t>
            </a:r>
          </a:p>
        </p:txBody>
      </p:sp>
    </p:spTree>
    <p:extLst>
      <p:ext uri="{BB962C8B-B14F-4D97-AF65-F5344CB8AC3E}">
        <p14:creationId xmlns:p14="http://schemas.microsoft.com/office/powerpoint/2010/main" val="11144850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484312" y="685800"/>
            <a:ext cx="10018711" cy="1059873"/>
          </a:xfrm>
        </p:spPr>
        <p:txBody>
          <a:bodyPr>
            <a:noAutofit/>
          </a:bodyPr>
          <a:lstStyle/>
          <a:p>
            <a:r>
              <a:rPr lang="de-DE" sz="4800" dirty="0" smtClean="0"/>
              <a:t>Unbekanntes Land: The BIG T</a:t>
            </a:r>
            <a:endParaRPr lang="de-DE" sz="4800" dirty="0"/>
          </a:p>
        </p:txBody>
      </p:sp>
      <p:sp>
        <p:nvSpPr>
          <p:cNvPr id="4" name="Textplatzhalter 2"/>
          <p:cNvSpPr txBox="1">
            <a:spLocks/>
          </p:cNvSpPr>
          <p:nvPr/>
        </p:nvSpPr>
        <p:spPr>
          <a:xfrm>
            <a:off x="1482337" y="2018805"/>
            <a:ext cx="10018713" cy="4013861"/>
          </a:xfrm>
          <a:prstGeom prst="rect">
            <a:avLst/>
          </a:prstGeom>
        </p:spPr>
        <p:txBody>
          <a:bodyPr vert="horz" lIns="91440" tIns="45720" rIns="91440" bIns="45720" rtlCol="0" anchor="ctr">
            <a:normAutofit fontScale="92500" lnSpcReduction="20000"/>
          </a:bodyPr>
          <a:lstStyle>
            <a:lvl1pPr marL="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solidFill>
                <a:effectLst/>
                <a:latin typeface="+mn-lt"/>
                <a:ea typeface="+mn-ea"/>
                <a:cs typeface="+mn-cs"/>
              </a:defRPr>
            </a:lvl1pPr>
            <a:lvl2pPr marL="457200" indent="0" algn="l"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marL="457200" indent="-457200">
              <a:buFont typeface="Arial" panose="020B0604020202020204" pitchFamily="34" charset="0"/>
              <a:buChar char="•"/>
            </a:pPr>
            <a:r>
              <a:rPr lang="de-DE" sz="3200" dirty="0"/>
              <a:t>Effizienz- und Geschwindigkeitsoptimierung: Jedes mögliche Maß muss dem effizienten Gebrauch der vorhandenen </a:t>
            </a:r>
            <a:r>
              <a:rPr lang="de-DE" sz="3200" dirty="0" smtClean="0"/>
              <a:t>Ressourcen </a:t>
            </a:r>
            <a:r>
              <a:rPr lang="de-DE" sz="3200" dirty="0"/>
              <a:t>unterliegen. Besondere Aufmerksamkeit ist der Abfolge </a:t>
            </a:r>
            <a:r>
              <a:rPr lang="de-DE" sz="3200" dirty="0" smtClean="0"/>
              <a:t>der </a:t>
            </a:r>
            <a:r>
              <a:rPr lang="de-DE" sz="3200" dirty="0"/>
              <a:t>Prozesse zu schenken. Je effizienter der Datenlogistikprozess ist, desto vielversprechender ist die </a:t>
            </a:r>
            <a:r>
              <a:rPr lang="de-DE" sz="3200" dirty="0" smtClean="0"/>
              <a:t>Geschwindigkeit</a:t>
            </a:r>
          </a:p>
          <a:p>
            <a:pPr marL="457200" indent="-457200">
              <a:buFont typeface="Arial" panose="020B0604020202020204" pitchFamily="34" charset="0"/>
              <a:buChar char="•"/>
            </a:pPr>
            <a:r>
              <a:rPr lang="de-DE" sz="3200" dirty="0"/>
              <a:t>Testfähigkeit: Es besteht die ständige Bedrohung der Entflechtung von Datenlogistikprozessen, was sich hinsichtlich der Testbarkeit niederschlagen kann, wenn das Data Warehouse sich erweitert</a:t>
            </a:r>
            <a:endParaRPr lang="de-DE" sz="3200" dirty="0" smtClean="0"/>
          </a:p>
          <a:p>
            <a:pPr marL="457200" indent="-457200">
              <a:buFont typeface="Arial" panose="020B0604020202020204" pitchFamily="34" charset="0"/>
              <a:buChar char="•"/>
            </a:pPr>
            <a:endParaRPr lang="de-DE" sz="3200" dirty="0"/>
          </a:p>
        </p:txBody>
      </p:sp>
      <p:sp>
        <p:nvSpPr>
          <p:cNvPr id="6" name="Textfeld 5"/>
          <p:cNvSpPr txBox="1"/>
          <p:nvPr/>
        </p:nvSpPr>
        <p:spPr>
          <a:xfrm>
            <a:off x="1097844" y="6115792"/>
            <a:ext cx="5564344" cy="338554"/>
          </a:xfrm>
          <a:prstGeom prst="rect">
            <a:avLst/>
          </a:prstGeom>
          <a:noFill/>
        </p:spPr>
        <p:txBody>
          <a:bodyPr wrap="none" rtlCol="0">
            <a:spAutoFit/>
          </a:bodyPr>
          <a:lstStyle/>
          <a:p>
            <a:r>
              <a:rPr lang="de-DE" sz="1600" dirty="0"/>
              <a:t>http://prudenza.typepad.com/files/damhof_dbm1108_eng2.pdf</a:t>
            </a:r>
          </a:p>
        </p:txBody>
      </p:sp>
    </p:spTree>
    <p:extLst>
      <p:ext uri="{BB962C8B-B14F-4D97-AF65-F5344CB8AC3E}">
        <p14:creationId xmlns:p14="http://schemas.microsoft.com/office/powerpoint/2010/main" val="17300753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484312" y="685800"/>
            <a:ext cx="10018711" cy="1059873"/>
          </a:xfrm>
        </p:spPr>
        <p:txBody>
          <a:bodyPr>
            <a:noAutofit/>
          </a:bodyPr>
          <a:lstStyle/>
          <a:p>
            <a:r>
              <a:rPr lang="de-DE" sz="4800" dirty="0" smtClean="0"/>
              <a:t>Zentrale Logik</a:t>
            </a:r>
            <a:endParaRPr lang="de-DE" sz="4800" dirty="0"/>
          </a:p>
        </p:txBody>
      </p:sp>
      <p:sp>
        <p:nvSpPr>
          <p:cNvPr id="4" name="Textplatzhalter 2"/>
          <p:cNvSpPr txBox="1">
            <a:spLocks/>
          </p:cNvSpPr>
          <p:nvPr/>
        </p:nvSpPr>
        <p:spPr>
          <a:xfrm>
            <a:off x="1482337" y="2018805"/>
            <a:ext cx="10018713" cy="4013861"/>
          </a:xfrm>
          <a:prstGeom prst="rect">
            <a:avLst/>
          </a:prstGeom>
        </p:spPr>
        <p:txBody>
          <a:bodyPr vert="horz" lIns="91440" tIns="45720" rIns="91440" bIns="45720" rtlCol="0" anchor="ctr">
            <a:normAutofit/>
          </a:bodyPr>
          <a:lstStyle>
            <a:lvl1pPr marL="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solidFill>
                <a:effectLst/>
                <a:latin typeface="+mn-lt"/>
                <a:ea typeface="+mn-ea"/>
                <a:cs typeface="+mn-cs"/>
              </a:defRPr>
            </a:lvl1pPr>
            <a:lvl2pPr marL="457200" indent="0" algn="l"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marL="457200" indent="-457200">
              <a:buFont typeface="Arial" panose="020B0604020202020204" pitchFamily="34" charset="0"/>
              <a:buChar char="•"/>
            </a:pPr>
            <a:r>
              <a:rPr lang="de-DE" sz="3200" dirty="0"/>
              <a:t>Oftmals macht es Sinn nicht nur die Speicherung der Daten zu zentralisieren, sondern auch einige (alle?) der </a:t>
            </a:r>
            <a:r>
              <a:rPr lang="de-DE" sz="3200" dirty="0" smtClean="0"/>
              <a:t>zusätzlichen </a:t>
            </a:r>
            <a:r>
              <a:rPr lang="de-DE" sz="3200" dirty="0" err="1"/>
              <a:t>Logiken</a:t>
            </a:r>
            <a:r>
              <a:rPr lang="de-DE" sz="3200" dirty="0"/>
              <a:t>, die erforderlich sind, bevor die diese als </a:t>
            </a:r>
            <a:r>
              <a:rPr lang="de-DE" sz="3200" dirty="0" smtClean="0"/>
              <a:t>Information </a:t>
            </a:r>
            <a:r>
              <a:rPr lang="de-DE" sz="3200" dirty="0" err="1"/>
              <a:t>Marts</a:t>
            </a:r>
            <a:r>
              <a:rPr lang="de-DE" sz="3200" dirty="0"/>
              <a:t> für den Benutzer zur </a:t>
            </a:r>
            <a:r>
              <a:rPr lang="de-DE" sz="3200" dirty="0" smtClean="0"/>
              <a:t>Verfügung </a:t>
            </a:r>
            <a:r>
              <a:rPr lang="de-DE" sz="3200" dirty="0"/>
              <a:t>gestellt werden</a:t>
            </a:r>
            <a:r>
              <a:rPr lang="de-DE" sz="3200" dirty="0" smtClean="0"/>
              <a:t>. Diese </a:t>
            </a:r>
            <a:r>
              <a:rPr lang="de-DE" sz="3200" dirty="0" err="1" smtClean="0"/>
              <a:t>Logiken</a:t>
            </a:r>
            <a:r>
              <a:rPr lang="de-DE" sz="3200" dirty="0" smtClean="0"/>
              <a:t> werden oftmals als </a:t>
            </a:r>
            <a:r>
              <a:rPr lang="de-DE" sz="3200" b="1" dirty="0" smtClean="0"/>
              <a:t>Geschäftsregeln</a:t>
            </a:r>
            <a:r>
              <a:rPr lang="de-DE" sz="3200" dirty="0" smtClean="0"/>
              <a:t>, </a:t>
            </a:r>
            <a:r>
              <a:rPr lang="de-DE" sz="3200" b="1" dirty="0" smtClean="0"/>
              <a:t>Kalkulationen</a:t>
            </a:r>
            <a:r>
              <a:rPr lang="de-DE" sz="3200" dirty="0" smtClean="0"/>
              <a:t> oder </a:t>
            </a:r>
            <a:r>
              <a:rPr lang="de-DE" sz="3200" b="1" dirty="0" smtClean="0"/>
              <a:t>Datenqualitätsregeln</a:t>
            </a:r>
            <a:r>
              <a:rPr lang="de-DE" sz="3200" dirty="0" smtClean="0"/>
              <a:t> klassifiziert.</a:t>
            </a:r>
          </a:p>
          <a:p>
            <a:pPr marL="457200" indent="-457200">
              <a:buFont typeface="Arial" panose="020B0604020202020204" pitchFamily="34" charset="0"/>
              <a:buChar char="•"/>
            </a:pPr>
            <a:endParaRPr lang="de-DE" sz="3200" dirty="0"/>
          </a:p>
        </p:txBody>
      </p:sp>
      <p:sp>
        <p:nvSpPr>
          <p:cNvPr id="6" name="Textfeld 5"/>
          <p:cNvSpPr txBox="1"/>
          <p:nvPr/>
        </p:nvSpPr>
        <p:spPr>
          <a:xfrm>
            <a:off x="1097844" y="6115792"/>
            <a:ext cx="7205306" cy="338554"/>
          </a:xfrm>
          <a:prstGeom prst="rect">
            <a:avLst/>
          </a:prstGeom>
          <a:noFill/>
        </p:spPr>
        <p:txBody>
          <a:bodyPr wrap="none" rtlCol="0">
            <a:spAutoFit/>
          </a:bodyPr>
          <a:lstStyle/>
          <a:p>
            <a:r>
              <a:rPr lang="de-DE" sz="1600" dirty="0"/>
              <a:t>http://dm-unseen.blogspot.de/2013/04/the-rule-raw-business-data-vault-data.html</a:t>
            </a:r>
          </a:p>
        </p:txBody>
      </p:sp>
    </p:spTree>
    <p:extLst>
      <p:ext uri="{BB962C8B-B14F-4D97-AF65-F5344CB8AC3E}">
        <p14:creationId xmlns:p14="http://schemas.microsoft.com/office/powerpoint/2010/main" val="40666400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484312" y="685800"/>
            <a:ext cx="10018711" cy="1059873"/>
          </a:xfrm>
        </p:spPr>
        <p:txBody>
          <a:bodyPr>
            <a:noAutofit/>
          </a:bodyPr>
          <a:lstStyle/>
          <a:p>
            <a:r>
              <a:rPr lang="de-DE" sz="4800" dirty="0"/>
              <a:t>Was ist eine Geschäftsregel?</a:t>
            </a:r>
          </a:p>
        </p:txBody>
      </p:sp>
      <p:sp>
        <p:nvSpPr>
          <p:cNvPr id="4" name="Textplatzhalter 2"/>
          <p:cNvSpPr txBox="1">
            <a:spLocks/>
          </p:cNvSpPr>
          <p:nvPr/>
        </p:nvSpPr>
        <p:spPr>
          <a:xfrm>
            <a:off x="1482337" y="2018805"/>
            <a:ext cx="10018713" cy="4013861"/>
          </a:xfrm>
          <a:prstGeom prst="rect">
            <a:avLst/>
          </a:prstGeom>
        </p:spPr>
        <p:txBody>
          <a:bodyPr vert="horz" lIns="91440" tIns="45720" rIns="91440" bIns="45720" rtlCol="0" anchor="ctr">
            <a:normAutofit/>
          </a:bodyPr>
          <a:lstStyle>
            <a:lvl1pPr marL="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solidFill>
                <a:effectLst/>
                <a:latin typeface="+mn-lt"/>
                <a:ea typeface="+mn-ea"/>
                <a:cs typeface="+mn-cs"/>
              </a:defRPr>
            </a:lvl1pPr>
            <a:lvl2pPr marL="457200" indent="0" algn="l"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marL="457200" indent="-457200">
              <a:buFont typeface="Arial" panose="020B0604020202020204" pitchFamily="34" charset="0"/>
              <a:buChar char="•"/>
            </a:pPr>
            <a:r>
              <a:rPr lang="de-DE" sz="3200" dirty="0"/>
              <a:t>Aus einer Informationssystemperspektive ist eine formalisierte Geschäftsregel eine Beschränkung, die auf Daten ausgeübt wird.</a:t>
            </a:r>
          </a:p>
          <a:p>
            <a:pPr marL="457200" indent="-457200">
              <a:buFont typeface="Arial" panose="020B0604020202020204" pitchFamily="34" charset="0"/>
              <a:buChar char="•"/>
            </a:pPr>
            <a:r>
              <a:rPr lang="de-DE" sz="3200" dirty="0"/>
              <a:t>Das bedeutet, dass Schlüssel und Domänendefinitionen ebenfalls Geschäftsregeln sind.</a:t>
            </a:r>
          </a:p>
          <a:p>
            <a:pPr marL="457200" indent="-457200">
              <a:buFont typeface="Arial" panose="020B0604020202020204" pitchFamily="34" charset="0"/>
              <a:buChar char="•"/>
            </a:pPr>
            <a:r>
              <a:rPr lang="de-DE" sz="3200" dirty="0"/>
              <a:t>Es gibt zwei Arten von Geschäftsregeln: Strukturelle und </a:t>
            </a:r>
            <a:r>
              <a:rPr lang="de-DE" sz="3200" dirty="0" smtClean="0"/>
              <a:t>Nicht Strukturelle</a:t>
            </a:r>
            <a:r>
              <a:rPr lang="de-DE" sz="3200" dirty="0"/>
              <a:t>.</a:t>
            </a:r>
          </a:p>
        </p:txBody>
      </p:sp>
      <p:sp>
        <p:nvSpPr>
          <p:cNvPr id="6" name="Textfeld 5"/>
          <p:cNvSpPr txBox="1"/>
          <p:nvPr/>
        </p:nvSpPr>
        <p:spPr>
          <a:xfrm>
            <a:off x="1097844" y="6115792"/>
            <a:ext cx="7205306" cy="338554"/>
          </a:xfrm>
          <a:prstGeom prst="rect">
            <a:avLst/>
          </a:prstGeom>
          <a:noFill/>
        </p:spPr>
        <p:txBody>
          <a:bodyPr wrap="none" rtlCol="0">
            <a:spAutoFit/>
          </a:bodyPr>
          <a:lstStyle/>
          <a:p>
            <a:r>
              <a:rPr lang="de-DE" sz="1600" dirty="0"/>
              <a:t>http://dm-unseen.blogspot.de/2013/04/the-rule-raw-business-data-vault-data.html</a:t>
            </a:r>
          </a:p>
        </p:txBody>
      </p:sp>
    </p:spTree>
    <p:extLst>
      <p:ext uri="{BB962C8B-B14F-4D97-AF65-F5344CB8AC3E}">
        <p14:creationId xmlns:p14="http://schemas.microsoft.com/office/powerpoint/2010/main" val="28683399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484312" y="685800"/>
            <a:ext cx="10018711" cy="1059873"/>
          </a:xfrm>
        </p:spPr>
        <p:txBody>
          <a:bodyPr>
            <a:noAutofit/>
          </a:bodyPr>
          <a:lstStyle/>
          <a:p>
            <a:r>
              <a:rPr lang="de-DE" sz="4800" dirty="0" smtClean="0"/>
              <a:t>Strukturelle Geschäftsregeln</a:t>
            </a:r>
            <a:endParaRPr lang="de-DE" sz="4800" dirty="0"/>
          </a:p>
        </p:txBody>
      </p:sp>
      <p:sp>
        <p:nvSpPr>
          <p:cNvPr id="4" name="Textplatzhalter 2"/>
          <p:cNvSpPr txBox="1">
            <a:spLocks/>
          </p:cNvSpPr>
          <p:nvPr/>
        </p:nvSpPr>
        <p:spPr>
          <a:xfrm>
            <a:off x="1482337" y="2018805"/>
            <a:ext cx="10018713" cy="4013861"/>
          </a:xfrm>
          <a:prstGeom prst="rect">
            <a:avLst/>
          </a:prstGeom>
        </p:spPr>
        <p:txBody>
          <a:bodyPr vert="horz" lIns="91440" tIns="45720" rIns="91440" bIns="45720" rtlCol="0" anchor="ctr">
            <a:normAutofit fontScale="92500" lnSpcReduction="20000"/>
          </a:bodyPr>
          <a:lstStyle>
            <a:lvl1pPr marL="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solidFill>
                <a:effectLst/>
                <a:latin typeface="+mn-lt"/>
                <a:ea typeface="+mn-ea"/>
                <a:cs typeface="+mn-cs"/>
              </a:defRPr>
            </a:lvl1pPr>
            <a:lvl2pPr marL="457200" indent="0" algn="l"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r>
              <a:rPr lang="de-DE" sz="3200" dirty="0"/>
              <a:t>Strukturelle Geschäftsregeln sind Regeln, welche elementare Informationen strukturieren. Sie beinhalten Elementarbausteine um Datenmodelle zu erstellen.</a:t>
            </a:r>
          </a:p>
          <a:p>
            <a:pPr marL="457200" indent="-457200">
              <a:buFont typeface="Arial" panose="020B0604020202020204" pitchFamily="34" charset="0"/>
              <a:buChar char="•"/>
            </a:pPr>
            <a:r>
              <a:rPr lang="de-DE" sz="3200" dirty="0"/>
              <a:t>Es sind </a:t>
            </a:r>
            <a:r>
              <a:rPr lang="de-DE" sz="3200" dirty="0" smtClean="0"/>
              <a:t>Domänen</a:t>
            </a:r>
            <a:r>
              <a:rPr lang="de-DE" sz="3200" dirty="0"/>
              <a:t>, Schlüssel, Abhängigkeiten, Fremdschlüssel-</a:t>
            </a:r>
            <a:r>
              <a:rPr lang="de-DE" sz="3200" dirty="0" smtClean="0"/>
              <a:t>/Untermengenbeschränkungen </a:t>
            </a:r>
            <a:r>
              <a:rPr lang="de-DE" sz="3200" dirty="0"/>
              <a:t>und Basisentitäten.</a:t>
            </a:r>
          </a:p>
          <a:p>
            <a:pPr marL="457200" indent="-457200">
              <a:buFont typeface="Arial" panose="020B0604020202020204" pitchFamily="34" charset="0"/>
              <a:buChar char="•"/>
            </a:pPr>
            <a:r>
              <a:rPr lang="de-DE" sz="3200" dirty="0"/>
              <a:t>Und Modellableitungs- und Modelltransformationsregeln um neue semantisch/logisch gleiche (elementare) Modellstrukturen zu erstellen.</a:t>
            </a:r>
          </a:p>
        </p:txBody>
      </p:sp>
      <p:sp>
        <p:nvSpPr>
          <p:cNvPr id="6" name="Textfeld 5"/>
          <p:cNvSpPr txBox="1"/>
          <p:nvPr/>
        </p:nvSpPr>
        <p:spPr>
          <a:xfrm>
            <a:off x="1097844" y="6115792"/>
            <a:ext cx="7205306" cy="338554"/>
          </a:xfrm>
          <a:prstGeom prst="rect">
            <a:avLst/>
          </a:prstGeom>
          <a:noFill/>
        </p:spPr>
        <p:txBody>
          <a:bodyPr wrap="none" rtlCol="0">
            <a:spAutoFit/>
          </a:bodyPr>
          <a:lstStyle/>
          <a:p>
            <a:r>
              <a:rPr lang="de-DE" sz="1600" dirty="0"/>
              <a:t>http://dm-unseen.blogspot.de/2013/04/the-rule-raw-business-data-vault-data.html</a:t>
            </a:r>
          </a:p>
        </p:txBody>
      </p:sp>
    </p:spTree>
    <p:extLst>
      <p:ext uri="{BB962C8B-B14F-4D97-AF65-F5344CB8AC3E}">
        <p14:creationId xmlns:p14="http://schemas.microsoft.com/office/powerpoint/2010/main" val="10791004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484312" y="685800"/>
            <a:ext cx="10018711" cy="1059873"/>
          </a:xfrm>
        </p:spPr>
        <p:txBody>
          <a:bodyPr>
            <a:noAutofit/>
          </a:bodyPr>
          <a:lstStyle/>
          <a:p>
            <a:r>
              <a:rPr lang="de-DE" sz="4800" dirty="0" smtClean="0"/>
              <a:t>Nicht strukturelle Geschäftsregeln</a:t>
            </a:r>
            <a:endParaRPr lang="de-DE" sz="4800" dirty="0"/>
          </a:p>
        </p:txBody>
      </p:sp>
      <p:sp>
        <p:nvSpPr>
          <p:cNvPr id="4" name="Textplatzhalter 2"/>
          <p:cNvSpPr txBox="1">
            <a:spLocks/>
          </p:cNvSpPr>
          <p:nvPr/>
        </p:nvSpPr>
        <p:spPr>
          <a:xfrm>
            <a:off x="1482337" y="2018805"/>
            <a:ext cx="10018713" cy="4013861"/>
          </a:xfrm>
          <a:prstGeom prst="rect">
            <a:avLst/>
          </a:prstGeom>
        </p:spPr>
        <p:txBody>
          <a:bodyPr vert="horz" lIns="91440" tIns="45720" rIns="91440" bIns="45720" rtlCol="0" anchor="ctr">
            <a:normAutofit lnSpcReduction="10000"/>
          </a:bodyPr>
          <a:lstStyle>
            <a:lvl1pPr marL="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solidFill>
                <a:effectLst/>
                <a:latin typeface="+mn-lt"/>
                <a:ea typeface="+mn-ea"/>
                <a:cs typeface="+mn-cs"/>
              </a:defRPr>
            </a:lvl1pPr>
            <a:lvl2pPr marL="457200" indent="0" algn="l"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r>
              <a:rPr lang="de-DE" sz="3200" dirty="0"/>
              <a:t>Nicht </a:t>
            </a:r>
            <a:r>
              <a:rPr lang="de-DE" sz="3200" dirty="0" smtClean="0"/>
              <a:t>strukturelle </a:t>
            </a:r>
            <a:r>
              <a:rPr lang="de-DE" sz="3200" dirty="0"/>
              <a:t>Geschäftsregeln definieren Kalkulationen/Ableitungen, Beschränkungen und Dataqualitätsregeln, sowie strukturierte </a:t>
            </a:r>
            <a:r>
              <a:rPr lang="de-DE" sz="3200" dirty="0" smtClean="0"/>
              <a:t>Reparaturregeln.</a:t>
            </a:r>
          </a:p>
          <a:p>
            <a:pPr marL="457200" indent="-457200">
              <a:buFont typeface="Arial" panose="020B0604020202020204" pitchFamily="34" charset="0"/>
              <a:buChar char="•"/>
            </a:pPr>
            <a:r>
              <a:rPr lang="de-DE" sz="3200" dirty="0" smtClean="0"/>
              <a:t>Von </a:t>
            </a:r>
            <a:r>
              <a:rPr lang="de-DE" sz="3200" dirty="0"/>
              <a:t>diesen sind die </a:t>
            </a:r>
            <a:r>
              <a:rPr lang="de-DE" sz="3200" dirty="0" smtClean="0"/>
              <a:t>strukturellen </a:t>
            </a:r>
            <a:r>
              <a:rPr lang="de-DE" sz="3200" dirty="0"/>
              <a:t>Reparaturregeln die Interessantesten. Diese sind Regeln, welche auf Grundlage von abgeleiteten Daten und Kalkulationen Datenmodelle ändern beziehungsweise erweitern (sie erzeugen neue </a:t>
            </a:r>
            <a:r>
              <a:rPr lang="de-DE" sz="3200" dirty="0" smtClean="0"/>
              <a:t>strukturelle </a:t>
            </a:r>
            <a:r>
              <a:rPr lang="de-DE" sz="3200" dirty="0"/>
              <a:t>Geschäftsregeln!).</a:t>
            </a:r>
          </a:p>
        </p:txBody>
      </p:sp>
      <p:sp>
        <p:nvSpPr>
          <p:cNvPr id="6" name="Textfeld 5"/>
          <p:cNvSpPr txBox="1"/>
          <p:nvPr/>
        </p:nvSpPr>
        <p:spPr>
          <a:xfrm>
            <a:off x="1097844" y="6115792"/>
            <a:ext cx="7205306" cy="338554"/>
          </a:xfrm>
          <a:prstGeom prst="rect">
            <a:avLst/>
          </a:prstGeom>
          <a:noFill/>
        </p:spPr>
        <p:txBody>
          <a:bodyPr wrap="none" rtlCol="0">
            <a:spAutoFit/>
          </a:bodyPr>
          <a:lstStyle/>
          <a:p>
            <a:r>
              <a:rPr lang="de-DE" sz="1600" dirty="0"/>
              <a:t>http://dm-unseen.blogspot.de/2013/04/the-rule-raw-business-data-vault-data.html</a:t>
            </a:r>
          </a:p>
        </p:txBody>
      </p:sp>
    </p:spTree>
    <p:extLst>
      <p:ext uri="{BB962C8B-B14F-4D97-AF65-F5344CB8AC3E}">
        <p14:creationId xmlns:p14="http://schemas.microsoft.com/office/powerpoint/2010/main" val="27889361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484312" y="685800"/>
            <a:ext cx="10018711" cy="1059873"/>
          </a:xfrm>
        </p:spPr>
        <p:txBody>
          <a:bodyPr>
            <a:noAutofit/>
          </a:bodyPr>
          <a:lstStyle/>
          <a:p>
            <a:r>
              <a:rPr lang="de-DE" sz="4800" dirty="0"/>
              <a:t>Abgeleitete Daten und Geschäftsregeln</a:t>
            </a:r>
          </a:p>
        </p:txBody>
      </p:sp>
      <p:sp>
        <p:nvSpPr>
          <p:cNvPr id="4" name="Textplatzhalter 2"/>
          <p:cNvSpPr txBox="1">
            <a:spLocks/>
          </p:cNvSpPr>
          <p:nvPr/>
        </p:nvSpPr>
        <p:spPr>
          <a:xfrm>
            <a:off x="1482337" y="2018805"/>
            <a:ext cx="10018713" cy="4013861"/>
          </a:xfrm>
          <a:prstGeom prst="rect">
            <a:avLst/>
          </a:prstGeom>
        </p:spPr>
        <p:txBody>
          <a:bodyPr vert="horz" lIns="91440" tIns="45720" rIns="91440" bIns="45720" rtlCol="0" anchor="ctr">
            <a:normAutofit fontScale="85000" lnSpcReduction="20000"/>
          </a:bodyPr>
          <a:lstStyle>
            <a:lvl1pPr marL="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solidFill>
                <a:effectLst/>
                <a:latin typeface="+mn-lt"/>
                <a:ea typeface="+mn-ea"/>
                <a:cs typeface="+mn-cs"/>
              </a:defRPr>
            </a:lvl1pPr>
            <a:lvl2pPr marL="457200" indent="0" algn="l"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r>
              <a:rPr lang="de-DE" sz="3200" dirty="0"/>
              <a:t>Es besteht kein großer Unterschied bei der Behandlung von nicht strukturellen Geschäftsregeldaten und rohen (Quellsystem-) Daten. Eine Geschäftsregel ist nur ein kleines (Quellsystem-) Datenmodell, bei dem es passiert, </a:t>
            </a:r>
            <a:r>
              <a:rPr lang="de-DE" sz="3200" dirty="0" smtClean="0"/>
              <a:t>dass </a:t>
            </a:r>
            <a:r>
              <a:rPr lang="de-DE" sz="3200" dirty="0"/>
              <a:t>es seine Daten von einem Data </a:t>
            </a:r>
            <a:r>
              <a:rPr lang="de-DE" sz="3200" dirty="0" err="1"/>
              <a:t>Vault</a:t>
            </a:r>
            <a:r>
              <a:rPr lang="de-DE" sz="3200" dirty="0"/>
              <a:t> ableitet und nicht von außerhalb. Es wird (normalerweise) in der gleichen Weise geladen und in dieselbe Art von Objekten geladen wie bei einem (rohen) Data </a:t>
            </a:r>
            <a:r>
              <a:rPr lang="de-DE" sz="3200" dirty="0" err="1"/>
              <a:t>Vault</a:t>
            </a:r>
            <a:r>
              <a:rPr lang="de-DE" sz="3200" dirty="0"/>
              <a:t>. Das heißt aus einer Metadatenperspektive können wir Informationen über die Nachvollziehbarkeit hinzusteuern und haben so auch eine bessere Kontrolle über die Regel/Daten/Metadaten wie bei einem von Quellsystem von außerhalb, aber das ist </a:t>
            </a:r>
            <a:r>
              <a:rPr lang="de-DE" sz="3200" dirty="0" smtClean="0"/>
              <a:t>auch alles</a:t>
            </a:r>
            <a:r>
              <a:rPr lang="de-DE" sz="3200" dirty="0"/>
              <a:t>.</a:t>
            </a:r>
          </a:p>
        </p:txBody>
      </p:sp>
      <p:sp>
        <p:nvSpPr>
          <p:cNvPr id="6" name="Textfeld 5"/>
          <p:cNvSpPr txBox="1"/>
          <p:nvPr/>
        </p:nvSpPr>
        <p:spPr>
          <a:xfrm>
            <a:off x="1097844" y="6115792"/>
            <a:ext cx="7205306" cy="338554"/>
          </a:xfrm>
          <a:prstGeom prst="rect">
            <a:avLst/>
          </a:prstGeom>
          <a:noFill/>
        </p:spPr>
        <p:txBody>
          <a:bodyPr wrap="none" rtlCol="0">
            <a:spAutoFit/>
          </a:bodyPr>
          <a:lstStyle/>
          <a:p>
            <a:r>
              <a:rPr lang="de-DE" sz="1600" dirty="0"/>
              <a:t>http://dm-unseen.blogspot.de/2013/04/the-rule-raw-business-data-vault-data.html</a:t>
            </a:r>
          </a:p>
        </p:txBody>
      </p:sp>
    </p:spTree>
    <p:extLst>
      <p:ext uri="{BB962C8B-B14F-4D97-AF65-F5344CB8AC3E}">
        <p14:creationId xmlns:p14="http://schemas.microsoft.com/office/powerpoint/2010/main" val="22099051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484312" y="685800"/>
            <a:ext cx="10018711" cy="1059873"/>
          </a:xfrm>
        </p:spPr>
        <p:txBody>
          <a:bodyPr>
            <a:noAutofit/>
          </a:bodyPr>
          <a:lstStyle/>
          <a:p>
            <a:r>
              <a:rPr lang="de-DE" sz="4800" dirty="0"/>
              <a:t>Abgeleitete Daten und Geschäftsregeln</a:t>
            </a:r>
          </a:p>
        </p:txBody>
      </p:sp>
      <p:sp>
        <p:nvSpPr>
          <p:cNvPr id="4" name="Textplatzhalter 2"/>
          <p:cNvSpPr txBox="1">
            <a:spLocks/>
          </p:cNvSpPr>
          <p:nvPr/>
        </p:nvSpPr>
        <p:spPr>
          <a:xfrm>
            <a:off x="1482337" y="2018805"/>
            <a:ext cx="10018713" cy="4013861"/>
          </a:xfrm>
          <a:prstGeom prst="rect">
            <a:avLst/>
          </a:prstGeom>
        </p:spPr>
        <p:txBody>
          <a:bodyPr vert="horz" lIns="91440" tIns="45720" rIns="91440" bIns="45720" rtlCol="0" anchor="ctr">
            <a:normAutofit fontScale="92500" lnSpcReduction="10000"/>
          </a:bodyPr>
          <a:lstStyle>
            <a:lvl1pPr marL="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solidFill>
                <a:effectLst/>
                <a:latin typeface="+mn-lt"/>
                <a:ea typeface="+mn-ea"/>
                <a:cs typeface="+mn-cs"/>
              </a:defRPr>
            </a:lvl1pPr>
            <a:lvl2pPr marL="457200" indent="0" algn="l"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r>
              <a:rPr lang="de-DE" sz="3200" dirty="0" err="1"/>
              <a:t>Dan's</a:t>
            </a:r>
            <a:r>
              <a:rPr lang="de-DE" sz="3200" dirty="0"/>
              <a:t> "Business Data </a:t>
            </a:r>
            <a:r>
              <a:rPr lang="de-DE" sz="3200" dirty="0" err="1"/>
              <a:t>Vault</a:t>
            </a:r>
            <a:r>
              <a:rPr lang="de-DE" sz="3200" dirty="0"/>
              <a:t>" suggeriert, dass der Fachbereich die Aufsicht über die Daten (und Geschäftsregeldefinitionen) hat. Während dies oft der Fall ist, haben Geschäftsregeln manchmal eine mehr technische Herkunft wie Performance (Aggregationssatelliten), so ist das ein bisschen suggestiv. Demgemäß präferieren wir eher den Terminus (Business) </a:t>
            </a:r>
            <a:r>
              <a:rPr lang="de-DE" sz="3200" dirty="0" err="1"/>
              <a:t>Rule</a:t>
            </a:r>
            <a:r>
              <a:rPr lang="de-DE" sz="3200" dirty="0"/>
              <a:t> </a:t>
            </a:r>
            <a:r>
              <a:rPr lang="de-DE" sz="3200" dirty="0" err="1"/>
              <a:t>Vault</a:t>
            </a:r>
            <a:r>
              <a:rPr lang="de-DE" sz="3200" dirty="0"/>
              <a:t>, um die Wichtigkeit der Anwendung der Regel gegenüber der exakten Fachbereichsdefinition, -spezifikation und </a:t>
            </a:r>
            <a:r>
              <a:rPr lang="de-DE" sz="3200" dirty="0" smtClean="0"/>
              <a:t>Namensgebung </a:t>
            </a:r>
            <a:r>
              <a:rPr lang="de-DE" sz="3200" dirty="0"/>
              <a:t>zu betonen.</a:t>
            </a:r>
          </a:p>
        </p:txBody>
      </p:sp>
      <p:sp>
        <p:nvSpPr>
          <p:cNvPr id="6" name="Textfeld 5"/>
          <p:cNvSpPr txBox="1"/>
          <p:nvPr/>
        </p:nvSpPr>
        <p:spPr>
          <a:xfrm>
            <a:off x="1097844" y="6115792"/>
            <a:ext cx="7205306" cy="338554"/>
          </a:xfrm>
          <a:prstGeom prst="rect">
            <a:avLst/>
          </a:prstGeom>
          <a:noFill/>
        </p:spPr>
        <p:txBody>
          <a:bodyPr wrap="none" rtlCol="0">
            <a:spAutoFit/>
          </a:bodyPr>
          <a:lstStyle/>
          <a:p>
            <a:r>
              <a:rPr lang="de-DE" sz="1600" dirty="0"/>
              <a:t>http://dm-unseen.blogspot.de/2013/04/the-rule-raw-business-data-vault-data.html</a:t>
            </a:r>
          </a:p>
        </p:txBody>
      </p:sp>
    </p:spTree>
    <p:extLst>
      <p:ext uri="{BB962C8B-B14F-4D97-AF65-F5344CB8AC3E}">
        <p14:creationId xmlns:p14="http://schemas.microsoft.com/office/powerpoint/2010/main" val="15876062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484312" y="685800"/>
            <a:ext cx="10018711" cy="1059873"/>
          </a:xfrm>
        </p:spPr>
        <p:txBody>
          <a:bodyPr>
            <a:noAutofit/>
          </a:bodyPr>
          <a:lstStyle/>
          <a:p>
            <a:r>
              <a:rPr lang="de-DE" sz="4800" dirty="0" smtClean="0"/>
              <a:t>Das (Business</a:t>
            </a:r>
            <a:r>
              <a:rPr lang="de-DE" sz="4800" dirty="0"/>
              <a:t>) </a:t>
            </a:r>
            <a:r>
              <a:rPr lang="de-DE" sz="4800" dirty="0" err="1"/>
              <a:t>Rule</a:t>
            </a:r>
            <a:r>
              <a:rPr lang="de-DE" sz="4800" dirty="0"/>
              <a:t> </a:t>
            </a:r>
            <a:r>
              <a:rPr lang="de-DE" sz="4800" dirty="0" err="1"/>
              <a:t>Vault</a:t>
            </a:r>
            <a:endParaRPr lang="de-DE" sz="4800" dirty="0"/>
          </a:p>
        </p:txBody>
      </p:sp>
      <p:sp>
        <p:nvSpPr>
          <p:cNvPr id="4" name="Textplatzhalter 2"/>
          <p:cNvSpPr txBox="1">
            <a:spLocks/>
          </p:cNvSpPr>
          <p:nvPr/>
        </p:nvSpPr>
        <p:spPr>
          <a:xfrm>
            <a:off x="1482337" y="2018805"/>
            <a:ext cx="10018713" cy="4013861"/>
          </a:xfrm>
          <a:prstGeom prst="rect">
            <a:avLst/>
          </a:prstGeom>
        </p:spPr>
        <p:txBody>
          <a:bodyPr vert="horz" lIns="91440" tIns="45720" rIns="91440" bIns="45720" rtlCol="0" anchor="ctr">
            <a:normAutofit fontScale="92500" lnSpcReduction="10000"/>
          </a:bodyPr>
          <a:lstStyle>
            <a:lvl1pPr marL="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solidFill>
                <a:effectLst/>
                <a:latin typeface="+mn-lt"/>
                <a:ea typeface="+mn-ea"/>
                <a:cs typeface="+mn-cs"/>
              </a:defRPr>
            </a:lvl1pPr>
            <a:lvl2pPr marL="457200" indent="0" algn="l"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r>
              <a:rPr lang="de-DE" sz="3200" dirty="0"/>
              <a:t>Dazu gehören alle DV Objekte, die alleine/hauptsächlich durch Geschäftsregeln getrieben zum </a:t>
            </a:r>
            <a:r>
              <a:rPr lang="de-DE" sz="3200" dirty="0" err="1"/>
              <a:t>Rule</a:t>
            </a:r>
            <a:r>
              <a:rPr lang="de-DE" sz="3200" dirty="0"/>
              <a:t> </a:t>
            </a:r>
            <a:r>
              <a:rPr lang="de-DE" sz="3200" dirty="0" err="1"/>
              <a:t>Vault</a:t>
            </a:r>
            <a:r>
              <a:rPr lang="de-DE" sz="3200" dirty="0"/>
              <a:t> gehören. Hervorzuheben ist, obwohl sich </a:t>
            </a:r>
            <a:r>
              <a:rPr lang="de-DE" sz="3200" dirty="0" err="1"/>
              <a:t>Rule</a:t>
            </a:r>
            <a:r>
              <a:rPr lang="de-DE" sz="3200" dirty="0"/>
              <a:t> </a:t>
            </a:r>
            <a:r>
              <a:rPr lang="de-DE" sz="3200" dirty="0" err="1"/>
              <a:t>Vault</a:t>
            </a:r>
            <a:r>
              <a:rPr lang="de-DE" sz="3200" dirty="0"/>
              <a:t> Objekte meist direkt auf DV Entitäten beziehen bzw. abhängig von DV Entitäten sind, dass wir sie nicht als zwei komplett unterschiedliche und unabhängige (Speicher-) Ebenen sehen sollen. Sie befinden sich in der derselben Ebene, es sind nur zwei verschiedene logische (Unter-) Schichten innerhalb des Data </a:t>
            </a:r>
            <a:r>
              <a:rPr lang="de-DE" sz="3200" dirty="0" err="1"/>
              <a:t>Vault</a:t>
            </a:r>
            <a:r>
              <a:rPr lang="de-DE" sz="3200" dirty="0"/>
              <a:t>. </a:t>
            </a:r>
          </a:p>
        </p:txBody>
      </p:sp>
      <p:sp>
        <p:nvSpPr>
          <p:cNvPr id="6" name="Textfeld 5"/>
          <p:cNvSpPr txBox="1"/>
          <p:nvPr/>
        </p:nvSpPr>
        <p:spPr>
          <a:xfrm>
            <a:off x="1097844" y="6115792"/>
            <a:ext cx="7205306" cy="338554"/>
          </a:xfrm>
          <a:prstGeom prst="rect">
            <a:avLst/>
          </a:prstGeom>
          <a:noFill/>
        </p:spPr>
        <p:txBody>
          <a:bodyPr wrap="none" rtlCol="0">
            <a:spAutoFit/>
          </a:bodyPr>
          <a:lstStyle/>
          <a:p>
            <a:r>
              <a:rPr lang="de-DE" sz="1600" dirty="0"/>
              <a:t>http://dm-unseen.blogspot.de/2013/04/the-rule-raw-business-data-vault-data.html</a:t>
            </a:r>
          </a:p>
        </p:txBody>
      </p:sp>
    </p:spTree>
    <p:extLst>
      <p:ext uri="{BB962C8B-B14F-4D97-AF65-F5344CB8AC3E}">
        <p14:creationId xmlns:p14="http://schemas.microsoft.com/office/powerpoint/2010/main" val="144654928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484312" y="685800"/>
            <a:ext cx="10018711" cy="1059873"/>
          </a:xfrm>
        </p:spPr>
        <p:txBody>
          <a:bodyPr>
            <a:noAutofit/>
          </a:bodyPr>
          <a:lstStyle/>
          <a:p>
            <a:r>
              <a:rPr lang="en-US" sz="4800" dirty="0"/>
              <a:t>Business (Data) Vault und Business View </a:t>
            </a:r>
            <a:r>
              <a:rPr lang="en-US" sz="4800" dirty="0" err="1"/>
              <a:t>Perspektiven</a:t>
            </a:r>
            <a:endParaRPr lang="de-DE" sz="4800" dirty="0"/>
          </a:p>
        </p:txBody>
      </p:sp>
      <p:sp>
        <p:nvSpPr>
          <p:cNvPr id="4" name="Textplatzhalter 2"/>
          <p:cNvSpPr txBox="1">
            <a:spLocks/>
          </p:cNvSpPr>
          <p:nvPr/>
        </p:nvSpPr>
        <p:spPr>
          <a:xfrm>
            <a:off x="1482337" y="2018805"/>
            <a:ext cx="10018713" cy="4013861"/>
          </a:xfrm>
          <a:prstGeom prst="rect">
            <a:avLst/>
          </a:prstGeom>
        </p:spPr>
        <p:txBody>
          <a:bodyPr vert="horz" lIns="91440" tIns="45720" rIns="91440" bIns="45720" rtlCol="0" anchor="ctr">
            <a:normAutofit fontScale="92500" lnSpcReduction="20000"/>
          </a:bodyPr>
          <a:lstStyle>
            <a:lvl1pPr marL="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solidFill>
                <a:effectLst/>
                <a:latin typeface="+mn-lt"/>
                <a:ea typeface="+mn-ea"/>
                <a:cs typeface="+mn-cs"/>
              </a:defRPr>
            </a:lvl1pPr>
            <a:lvl2pPr marL="457200" indent="0" algn="l"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r>
              <a:rPr lang="de-DE" sz="3200" dirty="0" smtClean="0"/>
              <a:t>Auch </a:t>
            </a:r>
            <a:r>
              <a:rPr lang="de-DE" sz="3200" dirty="0"/>
              <a:t>mit dem </a:t>
            </a:r>
            <a:r>
              <a:rPr lang="de-DE" sz="3200" dirty="0" err="1"/>
              <a:t>Rule</a:t>
            </a:r>
            <a:r>
              <a:rPr lang="de-DE" sz="3200" dirty="0"/>
              <a:t> </a:t>
            </a:r>
            <a:r>
              <a:rPr lang="de-DE" sz="3200" dirty="0" err="1"/>
              <a:t>Vault</a:t>
            </a:r>
            <a:r>
              <a:rPr lang="de-DE" sz="3200" dirty="0"/>
              <a:t> müssen wir die Ergebnisse unserer Geschäftsregeln dem Fachbereich zur Verfügung stellen. Dafür nutzen wir das "Business View" Konzept von Ronald </a:t>
            </a:r>
            <a:r>
              <a:rPr lang="de-DE" sz="3200" dirty="0" err="1"/>
              <a:t>Damhof</a:t>
            </a:r>
            <a:r>
              <a:rPr lang="de-DE" sz="3200" dirty="0"/>
              <a:t>. Dieses bringt </a:t>
            </a:r>
            <a:r>
              <a:rPr lang="de-DE" sz="3200" dirty="0" err="1"/>
              <a:t>Rule</a:t>
            </a:r>
            <a:r>
              <a:rPr lang="de-DE" sz="3200" dirty="0"/>
              <a:t> und </a:t>
            </a:r>
            <a:r>
              <a:rPr lang="de-DE" sz="3200" dirty="0" err="1"/>
              <a:t>Raw</a:t>
            </a:r>
            <a:r>
              <a:rPr lang="de-DE" sz="3200" dirty="0"/>
              <a:t> </a:t>
            </a:r>
            <a:r>
              <a:rPr lang="de-DE" sz="3200" dirty="0" err="1"/>
              <a:t>Vault</a:t>
            </a:r>
            <a:r>
              <a:rPr lang="de-DE" sz="3200" dirty="0"/>
              <a:t> Objekte zusammen, um eine konsistente "Business View" über alle Daten zu liefern (eine "Wahrheit" im klassischen EDW Denken). Diese "Business Views" können auf verfügbare Unternehmens-, Industrie- oder Quellsysteminformationsmodellen basieren. Dieses Vorgehen reduziert im großen Maßstab Daten und Geschäftsregelkomplexität.</a:t>
            </a:r>
          </a:p>
        </p:txBody>
      </p:sp>
      <p:sp>
        <p:nvSpPr>
          <p:cNvPr id="6" name="Textfeld 5"/>
          <p:cNvSpPr txBox="1"/>
          <p:nvPr/>
        </p:nvSpPr>
        <p:spPr>
          <a:xfrm>
            <a:off x="1097844" y="6115792"/>
            <a:ext cx="7205306" cy="338554"/>
          </a:xfrm>
          <a:prstGeom prst="rect">
            <a:avLst/>
          </a:prstGeom>
          <a:noFill/>
        </p:spPr>
        <p:txBody>
          <a:bodyPr wrap="none" rtlCol="0">
            <a:spAutoFit/>
          </a:bodyPr>
          <a:lstStyle/>
          <a:p>
            <a:r>
              <a:rPr lang="de-DE" sz="1600" dirty="0"/>
              <a:t>http://dm-unseen.blogspot.de/2013/04/the-rule-raw-business-data-vault-data.html</a:t>
            </a:r>
          </a:p>
        </p:txBody>
      </p:sp>
    </p:spTree>
    <p:extLst>
      <p:ext uri="{BB962C8B-B14F-4D97-AF65-F5344CB8AC3E}">
        <p14:creationId xmlns:p14="http://schemas.microsoft.com/office/powerpoint/2010/main" val="41833305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61130" y="587747"/>
            <a:ext cx="2635806" cy="4601183"/>
          </a:xfrm>
        </p:spPr>
        <p:txBody>
          <a:bodyPr/>
          <a:lstStyle/>
          <a:p>
            <a:pPr algn="ctr"/>
            <a:r>
              <a:rPr lang="de-DE" b="1" dirty="0">
                <a:latin typeface="Calibri" panose="020F0502020204030204" pitchFamily="34" charset="0"/>
                <a:cs typeface="Calibri" panose="020F0502020204030204" pitchFamily="34" charset="0"/>
              </a:rPr>
              <a:t>23. - 24. </a:t>
            </a:r>
            <a:br>
              <a:rPr lang="de-DE" b="1" dirty="0">
                <a:latin typeface="Calibri" panose="020F0502020204030204" pitchFamily="34" charset="0"/>
                <a:cs typeface="Calibri" panose="020F0502020204030204" pitchFamily="34" charset="0"/>
              </a:rPr>
            </a:br>
            <a:r>
              <a:rPr lang="de-DE" b="1" dirty="0">
                <a:latin typeface="Calibri" panose="020F0502020204030204" pitchFamily="34" charset="0"/>
                <a:cs typeface="Calibri" panose="020F0502020204030204" pitchFamily="34" charset="0"/>
              </a:rPr>
              <a:t>Oktober </a:t>
            </a:r>
            <a:br>
              <a:rPr lang="de-DE" b="1" dirty="0">
                <a:latin typeface="Calibri" panose="020F0502020204030204" pitchFamily="34" charset="0"/>
                <a:cs typeface="Calibri" panose="020F0502020204030204" pitchFamily="34" charset="0"/>
              </a:rPr>
            </a:br>
            <a:r>
              <a:rPr lang="de-DE" b="1" dirty="0">
                <a:latin typeface="Calibri" panose="020F0502020204030204" pitchFamily="34" charset="0"/>
                <a:cs typeface="Calibri" panose="020F0502020204030204" pitchFamily="34" charset="0"/>
              </a:rPr>
              <a:t>2017</a:t>
            </a:r>
            <a:br>
              <a:rPr lang="de-DE" b="1" dirty="0">
                <a:latin typeface="Calibri" panose="020F0502020204030204" pitchFamily="34" charset="0"/>
                <a:cs typeface="Calibri" panose="020F0502020204030204" pitchFamily="34" charset="0"/>
              </a:rPr>
            </a:br>
            <a:r>
              <a:rPr lang="de-DE" b="1" dirty="0">
                <a:latin typeface="Calibri" panose="020F0502020204030204" pitchFamily="34" charset="0"/>
                <a:cs typeface="Calibri" panose="020F0502020204030204" pitchFamily="34" charset="0"/>
              </a:rPr>
              <a:t/>
            </a:r>
            <a:br>
              <a:rPr lang="de-DE" b="1" dirty="0">
                <a:latin typeface="Calibri" panose="020F0502020204030204" pitchFamily="34" charset="0"/>
                <a:cs typeface="Calibri" panose="020F0502020204030204" pitchFamily="34" charset="0"/>
              </a:rPr>
            </a:br>
            <a:r>
              <a:rPr lang="de-DE" b="1" dirty="0">
                <a:latin typeface="Calibri" panose="020F0502020204030204" pitchFamily="34" charset="0"/>
                <a:cs typeface="Calibri" panose="020F0502020204030204" pitchFamily="34" charset="0"/>
              </a:rPr>
              <a:t>Düsseldorf</a:t>
            </a:r>
            <a:br>
              <a:rPr lang="de-DE" b="1" dirty="0">
                <a:latin typeface="Calibri" panose="020F0502020204030204" pitchFamily="34" charset="0"/>
                <a:cs typeface="Calibri" panose="020F0502020204030204" pitchFamily="34" charset="0"/>
              </a:rPr>
            </a:br>
            <a:r>
              <a:rPr lang="de-DE" b="1" dirty="0">
                <a:latin typeface="Calibri" panose="020F0502020204030204" pitchFamily="34" charset="0"/>
                <a:cs typeface="Calibri" panose="020F0502020204030204" pitchFamily="34" charset="0"/>
              </a:rPr>
              <a:t/>
            </a:r>
            <a:br>
              <a:rPr lang="de-DE" b="1" dirty="0">
                <a:latin typeface="Calibri" panose="020F0502020204030204" pitchFamily="34" charset="0"/>
                <a:cs typeface="Calibri" panose="020F0502020204030204" pitchFamily="34" charset="0"/>
              </a:rPr>
            </a:br>
            <a:r>
              <a:rPr lang="de-DE" sz="2400" dirty="0">
                <a:latin typeface="Calibri" panose="020F0502020204030204" pitchFamily="34" charset="0"/>
                <a:cs typeface="Calibri" panose="020F0502020204030204" pitchFamily="34" charset="0"/>
              </a:rPr>
              <a:t>Maritim Hotel </a:t>
            </a:r>
            <a:br>
              <a:rPr lang="de-DE" sz="2400" dirty="0">
                <a:latin typeface="Calibri" panose="020F0502020204030204" pitchFamily="34" charset="0"/>
                <a:cs typeface="Calibri" panose="020F0502020204030204" pitchFamily="34" charset="0"/>
              </a:rPr>
            </a:br>
            <a:r>
              <a:rPr lang="de-DE" sz="2400" dirty="0">
                <a:latin typeface="Calibri" panose="020F0502020204030204" pitchFamily="34" charset="0"/>
                <a:cs typeface="Calibri" panose="020F0502020204030204" pitchFamily="34" charset="0"/>
              </a:rPr>
              <a:t>am Flughafen</a:t>
            </a:r>
            <a:endParaRPr lang="de-DE" dirty="0">
              <a:latin typeface="Calibri" panose="020F0502020204030204" pitchFamily="34" charset="0"/>
              <a:cs typeface="Calibri" panose="020F0502020204030204" pitchFamily="34" charset="0"/>
            </a:endParaRPr>
          </a:p>
        </p:txBody>
      </p:sp>
      <p:pic>
        <p:nvPicPr>
          <p:cNvPr id="12" name="Inhaltsplatzhalter 11"/>
          <p:cNvPicPr>
            <a:picLocks noGrp="1" noChangeAspect="1"/>
          </p:cNvPicPr>
          <p:nvPr>
            <p:ph sz="half" idx="2"/>
          </p:nvPr>
        </p:nvPicPr>
        <p:blipFill>
          <a:blip r:embed="rId2"/>
          <a:stretch>
            <a:fillRect/>
          </a:stretch>
        </p:blipFill>
        <p:spPr>
          <a:xfrm>
            <a:off x="7469541" y="3335630"/>
            <a:ext cx="4106862" cy="2740046"/>
          </a:xfrm>
        </p:spPr>
      </p:pic>
      <p:sp>
        <p:nvSpPr>
          <p:cNvPr id="6" name="Inhaltsplatzhalter 5"/>
          <p:cNvSpPr>
            <a:spLocks noGrp="1"/>
          </p:cNvSpPr>
          <p:nvPr>
            <p:ph sz="quarter" idx="4"/>
          </p:nvPr>
        </p:nvSpPr>
        <p:spPr>
          <a:xfrm>
            <a:off x="3196354" y="2443794"/>
            <a:ext cx="4105818" cy="3510501"/>
          </a:xfrm>
        </p:spPr>
        <p:txBody>
          <a:bodyPr>
            <a:normAutofit/>
          </a:bodyPr>
          <a:lstStyle/>
          <a:p>
            <a:r>
              <a:rPr lang="de-DE" dirty="0"/>
              <a:t>Die jährlich in Europa und den USA stattfindende Konferenz zur Datenmodellierung</a:t>
            </a:r>
          </a:p>
          <a:p>
            <a:r>
              <a:rPr lang="de-DE" dirty="0"/>
              <a:t>Interessante Reden und Workshops </a:t>
            </a:r>
          </a:p>
          <a:p>
            <a:r>
              <a:rPr lang="de-DE" dirty="0"/>
              <a:t>Über 20 Sessions, die über vier Tracks laufen. </a:t>
            </a:r>
          </a:p>
          <a:p>
            <a:r>
              <a:rPr lang="de-DE" dirty="0"/>
              <a:t>Tauschen Sie sich mit den führenden Datenexperten der Welt aus den Bereichen </a:t>
            </a:r>
            <a:r>
              <a:rPr lang="de-DE" dirty="0" err="1"/>
              <a:t>data</a:t>
            </a:r>
            <a:r>
              <a:rPr lang="de-DE" dirty="0"/>
              <a:t> </a:t>
            </a:r>
            <a:r>
              <a:rPr lang="de-DE" dirty="0" err="1"/>
              <a:t>science</a:t>
            </a:r>
            <a:r>
              <a:rPr lang="de-DE" dirty="0"/>
              <a:t>, </a:t>
            </a:r>
            <a:r>
              <a:rPr lang="de-DE" dirty="0" err="1"/>
              <a:t>NoSQL</a:t>
            </a:r>
            <a:r>
              <a:rPr lang="de-DE" dirty="0"/>
              <a:t>, </a:t>
            </a:r>
            <a:r>
              <a:rPr lang="de-DE" dirty="0" err="1"/>
              <a:t>facilitation</a:t>
            </a:r>
            <a:r>
              <a:rPr lang="de-DE" dirty="0"/>
              <a:t> und </a:t>
            </a:r>
            <a:r>
              <a:rPr lang="de-DE" dirty="0" err="1"/>
              <a:t>enterprise</a:t>
            </a:r>
            <a:r>
              <a:rPr lang="de-DE" dirty="0"/>
              <a:t> </a:t>
            </a:r>
            <a:r>
              <a:rPr lang="de-DE" dirty="0" err="1"/>
              <a:t>architecture</a:t>
            </a:r>
            <a:r>
              <a:rPr lang="de-DE" dirty="0"/>
              <a:t>. </a:t>
            </a:r>
          </a:p>
        </p:txBody>
      </p:sp>
      <p:sp>
        <p:nvSpPr>
          <p:cNvPr id="9" name="Datumsplatzhalter 8"/>
          <p:cNvSpPr>
            <a:spLocks noGrp="1"/>
          </p:cNvSpPr>
          <p:nvPr>
            <p:ph type="dt" sz="half" idx="10"/>
          </p:nvPr>
        </p:nvSpPr>
        <p:spPr/>
        <p:txBody>
          <a:bodyPr/>
          <a:lstStyle/>
          <a:p>
            <a:fld id="{7311C0E7-1B42-46C4-A0BD-92BCD023B650}" type="datetime1">
              <a:rPr lang="en-US" smtClean="0"/>
              <a:t>3/30/2017</a:t>
            </a:fld>
            <a:endParaRPr lang="en-US" dirty="0"/>
          </a:p>
        </p:txBody>
      </p:sp>
      <p:sp>
        <p:nvSpPr>
          <p:cNvPr id="10" name="Foliennummernplatzhalter 9"/>
          <p:cNvSpPr>
            <a:spLocks noGrp="1"/>
          </p:cNvSpPr>
          <p:nvPr>
            <p:ph type="sldNum" sz="quarter" idx="12"/>
          </p:nvPr>
        </p:nvSpPr>
        <p:spPr/>
        <p:txBody>
          <a:bodyPr/>
          <a:lstStyle/>
          <a:p>
            <a:fld id="{4FAB73BC-B049-4115-A692-8D63A059BFB8}" type="slidenum">
              <a:rPr lang="en-US" smtClean="0"/>
              <a:pPr/>
              <a:t>2</a:t>
            </a:fld>
            <a:endParaRPr lang="en-US" dirty="0"/>
          </a:p>
        </p:txBody>
      </p:sp>
      <p:pic>
        <p:nvPicPr>
          <p:cNvPr id="14" name="Grafik 13"/>
          <p:cNvPicPr>
            <a:picLocks noChangeAspect="1"/>
          </p:cNvPicPr>
          <p:nvPr/>
        </p:nvPicPr>
        <p:blipFill>
          <a:blip r:embed="rId3"/>
          <a:stretch>
            <a:fillRect/>
          </a:stretch>
        </p:blipFill>
        <p:spPr>
          <a:xfrm>
            <a:off x="3876085" y="760500"/>
            <a:ext cx="6419850" cy="1524000"/>
          </a:xfrm>
          <a:prstGeom prst="rect">
            <a:avLst/>
          </a:prstGeom>
        </p:spPr>
      </p:pic>
      <p:sp>
        <p:nvSpPr>
          <p:cNvPr id="17" name="Rechteck 16"/>
          <p:cNvSpPr/>
          <p:nvPr/>
        </p:nvSpPr>
        <p:spPr>
          <a:xfrm>
            <a:off x="7393838" y="2565174"/>
            <a:ext cx="3705962" cy="646331"/>
          </a:xfrm>
          <a:prstGeom prst="rect">
            <a:avLst/>
          </a:prstGeom>
        </p:spPr>
        <p:txBody>
          <a:bodyPr wrap="square">
            <a:spAutoFit/>
          </a:bodyPr>
          <a:lstStyle/>
          <a:p>
            <a:pPr marL="182880" lvl="0" indent="-182880" defTabSz="914400">
              <a:lnSpc>
                <a:spcPct val="90000"/>
              </a:lnSpc>
              <a:spcBef>
                <a:spcPts val="1200"/>
              </a:spcBef>
              <a:buClr>
                <a:srgbClr val="40BAD2"/>
              </a:buClr>
              <a:buFont typeface="Wingdings 2" pitchFamily="18" charset="2"/>
              <a:buChar char=""/>
            </a:pPr>
            <a:r>
              <a:rPr lang="de-DE" sz="2000" dirty="0">
                <a:solidFill>
                  <a:srgbClr val="000000">
                    <a:lumMod val="65000"/>
                    <a:lumOff val="35000"/>
                  </a:srgbClr>
                </a:solidFill>
                <a:latin typeface="Calibri Light" panose="020F0302020204030204" pitchFamily="34" charset="0"/>
                <a:cs typeface="Calibri Light" panose="020F0302020204030204" pitchFamily="34" charset="0"/>
              </a:rPr>
              <a:t>Weitere Informationen: </a:t>
            </a:r>
            <a:r>
              <a:rPr lang="de-DE" sz="2000" b="1" dirty="0">
                <a:solidFill>
                  <a:srgbClr val="40BAD2"/>
                </a:solidFill>
                <a:latin typeface="Calibri Light" panose="020F0302020204030204" pitchFamily="34" charset="0"/>
                <a:cs typeface="Calibri Light" panose="020F0302020204030204" pitchFamily="34" charset="0"/>
              </a:rPr>
              <a:t>www.datamodelingzone.eu</a:t>
            </a:r>
          </a:p>
        </p:txBody>
      </p:sp>
    </p:spTree>
    <p:extLst>
      <p:ext uri="{BB962C8B-B14F-4D97-AF65-F5344CB8AC3E}">
        <p14:creationId xmlns:p14="http://schemas.microsoft.com/office/powerpoint/2010/main" val="3068002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484312" y="685800"/>
            <a:ext cx="10018711" cy="1059873"/>
          </a:xfrm>
        </p:spPr>
        <p:txBody>
          <a:bodyPr>
            <a:noAutofit/>
          </a:bodyPr>
          <a:lstStyle/>
          <a:p>
            <a:r>
              <a:rPr lang="en-US" sz="4800" dirty="0" err="1"/>
              <a:t>Perspektiven</a:t>
            </a:r>
            <a:endParaRPr lang="de-DE" sz="4800" dirty="0"/>
          </a:p>
        </p:txBody>
      </p:sp>
      <p:sp>
        <p:nvSpPr>
          <p:cNvPr id="4" name="Textplatzhalter 2"/>
          <p:cNvSpPr txBox="1">
            <a:spLocks/>
          </p:cNvSpPr>
          <p:nvPr/>
        </p:nvSpPr>
        <p:spPr>
          <a:xfrm>
            <a:off x="1482336" y="1662546"/>
            <a:ext cx="10018713" cy="4370120"/>
          </a:xfrm>
          <a:prstGeom prst="rect">
            <a:avLst/>
          </a:prstGeom>
        </p:spPr>
        <p:txBody>
          <a:bodyPr vert="horz" lIns="91440" tIns="45720" rIns="91440" bIns="45720" rtlCol="0" anchor="ctr">
            <a:normAutofit/>
          </a:bodyPr>
          <a:lstStyle>
            <a:lvl1pPr marL="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solidFill>
                <a:effectLst/>
                <a:latin typeface="+mn-lt"/>
                <a:ea typeface="+mn-ea"/>
                <a:cs typeface="+mn-cs"/>
              </a:defRPr>
            </a:lvl1pPr>
            <a:lvl2pPr marL="457200" indent="0" algn="l"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r>
              <a:rPr lang="de-DE" sz="3200" dirty="0"/>
              <a:t>Diese "Business Views" können über verschiedene Perspektiven in verschiedenen Strukturen (Dimensional, Normalisiert und Data </a:t>
            </a:r>
            <a:r>
              <a:rPr lang="de-DE" sz="3200" dirty="0" err="1"/>
              <a:t>Vault</a:t>
            </a:r>
            <a:r>
              <a:rPr lang="de-DE" sz="3200" dirty="0"/>
              <a:t>) und mit verschiedenen temporalen Aspekten (Jetzt, ein Zeitpunkt, eine Periode) implementiert </a:t>
            </a:r>
            <a:r>
              <a:rPr lang="de-DE" sz="3200" dirty="0" smtClean="0"/>
              <a:t>werden.</a:t>
            </a:r>
          </a:p>
          <a:p>
            <a:r>
              <a:rPr lang="de-DE" sz="3200" b="1" dirty="0" smtClean="0"/>
              <a:t>Wir </a:t>
            </a:r>
            <a:r>
              <a:rPr lang="de-DE" sz="3200" b="1" dirty="0"/>
              <a:t>definieren ein Business Data </a:t>
            </a:r>
            <a:r>
              <a:rPr lang="de-DE" sz="3200" b="1" dirty="0" err="1"/>
              <a:t>Vault</a:t>
            </a:r>
            <a:r>
              <a:rPr lang="de-DE" sz="3200" b="1" dirty="0"/>
              <a:t> als Business View Perspektiven im Data </a:t>
            </a:r>
            <a:r>
              <a:rPr lang="de-DE" sz="3200" b="1" dirty="0" err="1"/>
              <a:t>Vault</a:t>
            </a:r>
            <a:r>
              <a:rPr lang="de-DE" sz="3200" b="1" dirty="0"/>
              <a:t> </a:t>
            </a:r>
            <a:r>
              <a:rPr lang="de-DE" sz="3200" b="1" dirty="0" smtClean="0"/>
              <a:t>Format</a:t>
            </a:r>
            <a:endParaRPr lang="de-DE" sz="3200" b="1" dirty="0"/>
          </a:p>
        </p:txBody>
      </p:sp>
      <p:sp>
        <p:nvSpPr>
          <p:cNvPr id="6" name="Textfeld 5"/>
          <p:cNvSpPr txBox="1"/>
          <p:nvPr/>
        </p:nvSpPr>
        <p:spPr>
          <a:xfrm>
            <a:off x="1097844" y="6115792"/>
            <a:ext cx="7205306" cy="338554"/>
          </a:xfrm>
          <a:prstGeom prst="rect">
            <a:avLst/>
          </a:prstGeom>
          <a:noFill/>
        </p:spPr>
        <p:txBody>
          <a:bodyPr wrap="none" rtlCol="0">
            <a:spAutoFit/>
          </a:bodyPr>
          <a:lstStyle/>
          <a:p>
            <a:r>
              <a:rPr lang="de-DE" sz="1600" dirty="0"/>
              <a:t>http://dm-unseen.blogspot.de/2013/04/the-rule-raw-business-data-vault-data.html</a:t>
            </a:r>
          </a:p>
        </p:txBody>
      </p:sp>
    </p:spTree>
    <p:extLst>
      <p:ext uri="{BB962C8B-B14F-4D97-AF65-F5344CB8AC3E}">
        <p14:creationId xmlns:p14="http://schemas.microsoft.com/office/powerpoint/2010/main" val="51858295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484312" y="685800"/>
            <a:ext cx="10018711" cy="1059873"/>
          </a:xfrm>
        </p:spPr>
        <p:txBody>
          <a:bodyPr>
            <a:noAutofit/>
          </a:bodyPr>
          <a:lstStyle/>
          <a:p>
            <a:r>
              <a:rPr lang="en-US" sz="4800" dirty="0" err="1"/>
              <a:t>Perspektiven</a:t>
            </a:r>
            <a:endParaRPr lang="de-DE" sz="4800" dirty="0"/>
          </a:p>
        </p:txBody>
      </p:sp>
      <p:sp>
        <p:nvSpPr>
          <p:cNvPr id="4" name="Textplatzhalter 2"/>
          <p:cNvSpPr txBox="1">
            <a:spLocks/>
          </p:cNvSpPr>
          <p:nvPr/>
        </p:nvSpPr>
        <p:spPr>
          <a:xfrm>
            <a:off x="1482336" y="1662546"/>
            <a:ext cx="10018713" cy="4370120"/>
          </a:xfrm>
          <a:prstGeom prst="rect">
            <a:avLst/>
          </a:prstGeom>
        </p:spPr>
        <p:txBody>
          <a:bodyPr vert="horz" lIns="91440" tIns="45720" rIns="91440" bIns="45720" rtlCol="0" anchor="ctr">
            <a:normAutofit fontScale="92500" lnSpcReduction="20000"/>
          </a:bodyPr>
          <a:lstStyle>
            <a:lvl1pPr marL="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solidFill>
                <a:effectLst/>
                <a:latin typeface="+mn-lt"/>
                <a:ea typeface="+mn-ea"/>
                <a:cs typeface="+mn-cs"/>
              </a:defRPr>
            </a:lvl1pPr>
            <a:lvl2pPr marL="457200" indent="0" algn="l"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r>
              <a:rPr lang="de-DE" sz="3200" dirty="0" smtClean="0"/>
              <a:t>Diese </a:t>
            </a:r>
            <a:r>
              <a:rPr lang="de-DE" sz="3200" dirty="0"/>
              <a:t>Business Views sitzen zwischen unserem Data </a:t>
            </a:r>
            <a:r>
              <a:rPr lang="de-DE" sz="3200" dirty="0" err="1"/>
              <a:t>Vault</a:t>
            </a:r>
            <a:r>
              <a:rPr lang="de-DE" sz="3200" dirty="0"/>
              <a:t> und unseren Data </a:t>
            </a:r>
            <a:r>
              <a:rPr lang="de-DE" sz="3200" dirty="0" err="1"/>
              <a:t>Marts</a:t>
            </a:r>
            <a:r>
              <a:rPr lang="de-DE" sz="3200" dirty="0"/>
              <a:t> als eine entkoppelnde Schicht. Diese Schicht ist durch Informationsmodelle getrieben, welche unsere verschiedenen Wahrheiten als verschiedene Business Views behandeln. Diese Schicht sorgt für eine semantische Abstraktion und passt </a:t>
            </a:r>
            <a:r>
              <a:rPr lang="de-DE" sz="3200" dirty="0" smtClean="0"/>
              <a:t>auch dann noch, wenn es zu einer </a:t>
            </a:r>
            <a:r>
              <a:rPr lang="de-DE" sz="3200" dirty="0"/>
              <a:t>strukturellen Änderungen vom Data </a:t>
            </a:r>
            <a:r>
              <a:rPr lang="de-DE" sz="3200" dirty="0" err="1"/>
              <a:t>Vault</a:t>
            </a:r>
            <a:r>
              <a:rPr lang="de-DE" sz="3200" dirty="0"/>
              <a:t> zu der Business View Perspektive </a:t>
            </a:r>
            <a:r>
              <a:rPr lang="de-DE" sz="3200" dirty="0" smtClean="0"/>
              <a:t>kommt.</a:t>
            </a:r>
          </a:p>
          <a:p>
            <a:r>
              <a:rPr lang="de-DE" sz="3200" b="1" dirty="0" smtClean="0"/>
              <a:t>Ein </a:t>
            </a:r>
            <a:r>
              <a:rPr lang="de-DE" sz="3200" b="1" dirty="0"/>
              <a:t>Business Data </a:t>
            </a:r>
            <a:r>
              <a:rPr lang="de-DE" sz="3200" b="1" dirty="0" err="1"/>
              <a:t>Vault</a:t>
            </a:r>
            <a:r>
              <a:rPr lang="de-DE" sz="3200" b="1" dirty="0"/>
              <a:t> ist eine komplette Data </a:t>
            </a:r>
            <a:r>
              <a:rPr lang="de-DE" sz="3200" b="1" dirty="0" err="1"/>
              <a:t>Vault</a:t>
            </a:r>
            <a:r>
              <a:rPr lang="de-DE" sz="3200" b="1" dirty="0"/>
              <a:t> Transformation eines </a:t>
            </a:r>
            <a:r>
              <a:rPr lang="de-DE" sz="3200" b="1" dirty="0" err="1" smtClean="0"/>
              <a:t>Geschäftsinformationmodells</a:t>
            </a:r>
            <a:r>
              <a:rPr lang="de-DE" sz="3200" b="1" dirty="0"/>
              <a:t>. </a:t>
            </a:r>
            <a:r>
              <a:rPr lang="de-DE" sz="3200" dirty="0"/>
              <a:t>...</a:t>
            </a:r>
          </a:p>
        </p:txBody>
      </p:sp>
      <p:sp>
        <p:nvSpPr>
          <p:cNvPr id="6" name="Textfeld 5"/>
          <p:cNvSpPr txBox="1"/>
          <p:nvPr/>
        </p:nvSpPr>
        <p:spPr>
          <a:xfrm>
            <a:off x="1097844" y="6115792"/>
            <a:ext cx="7205306" cy="338554"/>
          </a:xfrm>
          <a:prstGeom prst="rect">
            <a:avLst/>
          </a:prstGeom>
          <a:noFill/>
        </p:spPr>
        <p:txBody>
          <a:bodyPr wrap="none" rtlCol="0">
            <a:spAutoFit/>
          </a:bodyPr>
          <a:lstStyle/>
          <a:p>
            <a:r>
              <a:rPr lang="de-DE" sz="1600" dirty="0"/>
              <a:t>http://dm-unseen.blogspot.de/2013/04/the-rule-raw-business-data-vault-data.html</a:t>
            </a:r>
          </a:p>
        </p:txBody>
      </p:sp>
    </p:spTree>
    <p:extLst>
      <p:ext uri="{BB962C8B-B14F-4D97-AF65-F5344CB8AC3E}">
        <p14:creationId xmlns:p14="http://schemas.microsoft.com/office/powerpoint/2010/main" val="36045577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484312" y="685800"/>
            <a:ext cx="10018711" cy="1059873"/>
          </a:xfrm>
        </p:spPr>
        <p:txBody>
          <a:bodyPr>
            <a:noAutofit/>
          </a:bodyPr>
          <a:lstStyle/>
          <a:p>
            <a:r>
              <a:rPr lang="en-US" sz="4800" dirty="0" err="1" smtClean="0"/>
              <a:t>Temporale</a:t>
            </a:r>
            <a:r>
              <a:rPr lang="en-US" sz="4800" dirty="0" smtClean="0"/>
              <a:t> </a:t>
            </a:r>
            <a:r>
              <a:rPr lang="en-US" sz="4800" dirty="0" err="1" smtClean="0"/>
              <a:t>Hilfstabellen</a:t>
            </a:r>
            <a:endParaRPr lang="de-DE" sz="4800" dirty="0"/>
          </a:p>
        </p:txBody>
      </p:sp>
      <p:sp>
        <p:nvSpPr>
          <p:cNvPr id="4" name="Textplatzhalter 2"/>
          <p:cNvSpPr txBox="1">
            <a:spLocks/>
          </p:cNvSpPr>
          <p:nvPr/>
        </p:nvSpPr>
        <p:spPr>
          <a:xfrm>
            <a:off x="1482336" y="1662546"/>
            <a:ext cx="10018713" cy="4370120"/>
          </a:xfrm>
          <a:prstGeom prst="rect">
            <a:avLst/>
          </a:prstGeom>
        </p:spPr>
        <p:txBody>
          <a:bodyPr vert="horz" lIns="91440" tIns="45720" rIns="91440" bIns="45720" rtlCol="0" anchor="ctr">
            <a:normAutofit fontScale="92500" lnSpcReduction="10000"/>
          </a:bodyPr>
          <a:lstStyle>
            <a:lvl1pPr marL="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solidFill>
                <a:effectLst/>
                <a:latin typeface="+mn-lt"/>
                <a:ea typeface="+mn-ea"/>
                <a:cs typeface="+mn-cs"/>
              </a:defRPr>
            </a:lvl1pPr>
            <a:lvl2pPr marL="457200" indent="0" algn="l"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r>
              <a:rPr lang="de-DE" sz="3200" dirty="0"/>
              <a:t>http://tdan.com/data-vault-series-3-end-dates-and-basic-joins/5067</a:t>
            </a:r>
          </a:p>
          <a:p>
            <a:r>
              <a:rPr lang="de-DE" sz="3200" dirty="0"/>
              <a:t>http://www.vertabelo.com/blog/technical-articles/data-vault-series-the-business-data-vault</a:t>
            </a:r>
          </a:p>
          <a:p>
            <a:r>
              <a:rPr lang="de-DE" sz="3200" dirty="0"/>
              <a:t>http://roelantvos.com/blog/?p=1716</a:t>
            </a:r>
          </a:p>
          <a:p>
            <a:r>
              <a:rPr lang="de-DE" sz="3200" dirty="0"/>
              <a:t>https://danlinstedt.com/allposts/datavaultcat/pit-bridge-value/</a:t>
            </a:r>
          </a:p>
          <a:p>
            <a:r>
              <a:rPr lang="de-DE" sz="3200" dirty="0"/>
              <a:t>https://www.wherescape.com/blog/blog-posts/2013/july/how-to-create-point-in-time-pit-in-wherescape-red/</a:t>
            </a:r>
          </a:p>
        </p:txBody>
      </p:sp>
    </p:spTree>
    <p:extLst>
      <p:ext uri="{BB962C8B-B14F-4D97-AF65-F5344CB8AC3E}">
        <p14:creationId xmlns:p14="http://schemas.microsoft.com/office/powerpoint/2010/main" val="107878856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484312" y="685800"/>
            <a:ext cx="10018711" cy="1059873"/>
          </a:xfrm>
        </p:spPr>
        <p:txBody>
          <a:bodyPr>
            <a:noAutofit/>
          </a:bodyPr>
          <a:lstStyle/>
          <a:p>
            <a:r>
              <a:rPr lang="en-US" sz="4800" dirty="0" smtClean="0"/>
              <a:t>Praxis</a:t>
            </a:r>
            <a:endParaRPr lang="de-DE" sz="4800" dirty="0"/>
          </a:p>
        </p:txBody>
      </p:sp>
      <p:sp>
        <p:nvSpPr>
          <p:cNvPr id="4" name="Textplatzhalter 2"/>
          <p:cNvSpPr txBox="1">
            <a:spLocks/>
          </p:cNvSpPr>
          <p:nvPr/>
        </p:nvSpPr>
        <p:spPr>
          <a:xfrm>
            <a:off x="1482336" y="1662546"/>
            <a:ext cx="10018713" cy="4370120"/>
          </a:xfrm>
          <a:prstGeom prst="rect">
            <a:avLst/>
          </a:prstGeom>
        </p:spPr>
        <p:txBody>
          <a:bodyPr vert="horz" lIns="91440" tIns="45720" rIns="91440" bIns="45720" rtlCol="0" anchor="ctr">
            <a:normAutofit/>
          </a:bodyPr>
          <a:lstStyle>
            <a:lvl1pPr marL="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solidFill>
                <a:effectLst/>
                <a:latin typeface="+mn-lt"/>
                <a:ea typeface="+mn-ea"/>
                <a:cs typeface="+mn-cs"/>
              </a:defRPr>
            </a:lvl1pPr>
            <a:lvl2pPr marL="457200" indent="0" algn="l"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r>
              <a:rPr lang="de-DE" sz="7200" dirty="0" smtClean="0"/>
              <a:t>Modellierung von Geschäftsregeln</a:t>
            </a:r>
            <a:endParaRPr lang="de-DE" sz="7200" dirty="0"/>
          </a:p>
        </p:txBody>
      </p:sp>
    </p:spTree>
    <p:extLst>
      <p:ext uri="{BB962C8B-B14F-4D97-AF65-F5344CB8AC3E}">
        <p14:creationId xmlns:p14="http://schemas.microsoft.com/office/powerpoint/2010/main" val="210153207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484312" y="685800"/>
            <a:ext cx="10018711" cy="1059873"/>
          </a:xfrm>
        </p:spPr>
        <p:txBody>
          <a:bodyPr>
            <a:noAutofit/>
          </a:bodyPr>
          <a:lstStyle/>
          <a:p>
            <a:r>
              <a:rPr lang="en-US" sz="4800" dirty="0" smtClean="0"/>
              <a:t>Praxis: </a:t>
            </a:r>
            <a:r>
              <a:rPr lang="en-US" sz="4800" dirty="0" err="1" smtClean="0"/>
              <a:t>Verweise</a:t>
            </a:r>
            <a:r>
              <a:rPr lang="en-US" sz="4800" dirty="0" smtClean="0"/>
              <a:t> Business Rules</a:t>
            </a:r>
            <a:endParaRPr lang="de-DE" sz="4800" dirty="0"/>
          </a:p>
        </p:txBody>
      </p:sp>
      <p:sp>
        <p:nvSpPr>
          <p:cNvPr id="4" name="Textplatzhalter 2"/>
          <p:cNvSpPr txBox="1">
            <a:spLocks/>
          </p:cNvSpPr>
          <p:nvPr/>
        </p:nvSpPr>
        <p:spPr>
          <a:xfrm>
            <a:off x="1482336" y="1662546"/>
            <a:ext cx="10018713" cy="4370120"/>
          </a:xfrm>
          <a:prstGeom prst="rect">
            <a:avLst/>
          </a:prstGeom>
        </p:spPr>
        <p:txBody>
          <a:bodyPr vert="horz" lIns="91440" tIns="45720" rIns="91440" bIns="45720" rtlCol="0" anchor="ctr">
            <a:normAutofit/>
          </a:bodyPr>
          <a:lstStyle>
            <a:lvl1pPr marL="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solidFill>
                <a:effectLst/>
                <a:latin typeface="+mn-lt"/>
                <a:ea typeface="+mn-ea"/>
                <a:cs typeface="+mn-cs"/>
              </a:defRPr>
            </a:lvl1pPr>
            <a:lvl2pPr marL="457200" indent="0" algn="l"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marL="857250" indent="-857250">
              <a:buFont typeface="Arial" panose="020B0604020202020204" pitchFamily="34" charset="0"/>
              <a:buChar char="•"/>
            </a:pPr>
            <a:r>
              <a:rPr lang="de-DE" dirty="0">
                <a:hlinkClick r:id="rId3"/>
              </a:rPr>
              <a:t>http://</a:t>
            </a:r>
            <a:r>
              <a:rPr lang="de-DE" dirty="0" smtClean="0">
                <a:hlinkClick r:id="rId3"/>
              </a:rPr>
              <a:t>www.businessrulesgroup.org/theBRG.php</a:t>
            </a:r>
            <a:endParaRPr lang="de-DE" dirty="0" smtClean="0"/>
          </a:p>
          <a:p>
            <a:pPr marL="857250" indent="-857250">
              <a:buFont typeface="Arial" panose="020B0604020202020204" pitchFamily="34" charset="0"/>
              <a:buChar char="•"/>
            </a:pPr>
            <a:r>
              <a:rPr lang="de-DE" dirty="0">
                <a:hlinkClick r:id="rId4"/>
              </a:rPr>
              <a:t>http://www.brcommunity.com</a:t>
            </a:r>
            <a:r>
              <a:rPr lang="de-DE" dirty="0" smtClean="0">
                <a:hlinkClick r:id="rId4"/>
              </a:rPr>
              <a:t>/</a:t>
            </a:r>
            <a:endParaRPr lang="de-DE" dirty="0" smtClean="0"/>
          </a:p>
          <a:p>
            <a:pPr marL="857250" indent="-857250">
              <a:buFont typeface="Arial" panose="020B0604020202020204" pitchFamily="34" charset="0"/>
              <a:buChar char="•"/>
            </a:pPr>
            <a:r>
              <a:rPr lang="de-DE" dirty="0">
                <a:hlinkClick r:id="rId5"/>
              </a:rPr>
              <a:t>http://</a:t>
            </a:r>
            <a:r>
              <a:rPr lang="de-DE" dirty="0" smtClean="0">
                <a:hlinkClick r:id="rId5"/>
              </a:rPr>
              <a:t>tdan.com/business-rules-in-data-warehousing/4883</a:t>
            </a:r>
            <a:endParaRPr lang="de-DE" dirty="0" smtClean="0"/>
          </a:p>
          <a:p>
            <a:pPr marL="857250" indent="-857250">
              <a:buFont typeface="Arial" panose="020B0604020202020204" pitchFamily="34" charset="0"/>
              <a:buChar char="•"/>
            </a:pPr>
            <a:r>
              <a:rPr lang="de-DE" dirty="0">
                <a:hlinkClick r:id="rId6"/>
              </a:rPr>
              <a:t>http://</a:t>
            </a:r>
            <a:r>
              <a:rPr lang="de-DE" dirty="0" smtClean="0">
                <a:hlinkClick r:id="rId6"/>
              </a:rPr>
              <a:t>tdan.com/modeling-business-rules-what-data-models-do/5174</a:t>
            </a:r>
            <a:endParaRPr lang="de-DE" dirty="0" smtClean="0"/>
          </a:p>
          <a:p>
            <a:pPr marL="857250" indent="-857250">
              <a:buFont typeface="Arial" panose="020B0604020202020204" pitchFamily="34" charset="0"/>
              <a:buChar char="•"/>
            </a:pPr>
            <a:r>
              <a:rPr lang="de-DE" dirty="0">
                <a:hlinkClick r:id="rId7"/>
              </a:rPr>
              <a:t>http://</a:t>
            </a:r>
            <a:r>
              <a:rPr lang="de-DE" dirty="0" smtClean="0">
                <a:hlinkClick r:id="rId7"/>
              </a:rPr>
              <a:t>tdan.com/modeling-business-rules-what-data-models-cannot-do/5190</a:t>
            </a:r>
            <a:endParaRPr lang="de-DE" dirty="0" smtClean="0"/>
          </a:p>
          <a:p>
            <a:pPr marL="857250" indent="-857250">
              <a:buFont typeface="Arial" panose="020B0604020202020204" pitchFamily="34" charset="0"/>
              <a:buChar char="•"/>
            </a:pPr>
            <a:r>
              <a:rPr lang="de-DE" dirty="0">
                <a:hlinkClick r:id="rId8"/>
              </a:rPr>
              <a:t>http://</a:t>
            </a:r>
            <a:r>
              <a:rPr lang="de-DE" dirty="0" smtClean="0">
                <a:hlinkClick r:id="rId8"/>
              </a:rPr>
              <a:t>tdan.com/a-repository-model-business-rules-part-i/4978</a:t>
            </a:r>
            <a:endParaRPr lang="de-DE" dirty="0" smtClean="0"/>
          </a:p>
          <a:p>
            <a:pPr marL="857250" indent="-857250">
              <a:buFont typeface="Arial" panose="020B0604020202020204" pitchFamily="34" charset="0"/>
              <a:buChar char="•"/>
            </a:pPr>
            <a:r>
              <a:rPr lang="de-DE" dirty="0">
                <a:hlinkClick r:id="rId9"/>
              </a:rPr>
              <a:t>http://</a:t>
            </a:r>
            <a:r>
              <a:rPr lang="de-DE" dirty="0" smtClean="0">
                <a:hlinkClick r:id="rId9"/>
              </a:rPr>
              <a:t>tdan.com/a-repository-model-business-rules-action-assertions/4987</a:t>
            </a:r>
            <a:endParaRPr lang="de-DE" dirty="0" smtClean="0"/>
          </a:p>
          <a:p>
            <a:pPr marL="857250" indent="-857250">
              <a:buFont typeface="Arial" panose="020B0604020202020204" pitchFamily="34" charset="0"/>
              <a:buChar char="•"/>
            </a:pPr>
            <a:r>
              <a:rPr lang="de-DE" dirty="0">
                <a:hlinkClick r:id="rId10"/>
              </a:rPr>
              <a:t>http://</a:t>
            </a:r>
            <a:r>
              <a:rPr lang="de-DE" dirty="0" smtClean="0">
                <a:hlinkClick r:id="rId10"/>
              </a:rPr>
              <a:t>tdan.com/modeling-business-rules-data-driven-business-rules/5227</a:t>
            </a:r>
            <a:endParaRPr lang="de-DE" dirty="0" smtClean="0"/>
          </a:p>
        </p:txBody>
      </p:sp>
    </p:spTree>
    <p:extLst>
      <p:ext uri="{BB962C8B-B14F-4D97-AF65-F5344CB8AC3E}">
        <p14:creationId xmlns:p14="http://schemas.microsoft.com/office/powerpoint/2010/main" val="375194682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484312" y="685800"/>
            <a:ext cx="10018711" cy="1059873"/>
          </a:xfrm>
        </p:spPr>
        <p:txBody>
          <a:bodyPr>
            <a:noAutofit/>
          </a:bodyPr>
          <a:lstStyle/>
          <a:p>
            <a:r>
              <a:rPr lang="en-US" sz="4800" dirty="0" smtClean="0"/>
              <a:t>Praxis: </a:t>
            </a:r>
            <a:r>
              <a:rPr lang="en-US" sz="4800" dirty="0" err="1" smtClean="0"/>
              <a:t>Verweise</a:t>
            </a:r>
            <a:r>
              <a:rPr lang="en-US" sz="4800" dirty="0" smtClean="0"/>
              <a:t> Business Rules</a:t>
            </a:r>
            <a:endParaRPr lang="de-DE" sz="4800" dirty="0"/>
          </a:p>
        </p:txBody>
      </p:sp>
      <p:sp>
        <p:nvSpPr>
          <p:cNvPr id="4" name="Textplatzhalter 2"/>
          <p:cNvSpPr txBox="1">
            <a:spLocks/>
          </p:cNvSpPr>
          <p:nvPr/>
        </p:nvSpPr>
        <p:spPr>
          <a:xfrm>
            <a:off x="1482336" y="1662546"/>
            <a:ext cx="10018713" cy="4370120"/>
          </a:xfrm>
          <a:prstGeom prst="rect">
            <a:avLst/>
          </a:prstGeom>
        </p:spPr>
        <p:txBody>
          <a:bodyPr vert="horz" lIns="91440" tIns="45720" rIns="91440" bIns="45720" rtlCol="0" anchor="ctr">
            <a:normAutofit/>
          </a:bodyPr>
          <a:lstStyle>
            <a:lvl1pPr marL="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solidFill>
                <a:effectLst/>
                <a:latin typeface="+mn-lt"/>
                <a:ea typeface="+mn-ea"/>
                <a:cs typeface="+mn-cs"/>
              </a:defRPr>
            </a:lvl1pPr>
            <a:lvl2pPr marL="457200" indent="0" algn="l"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marL="857250" indent="-857250">
              <a:buFont typeface="Arial" panose="020B0604020202020204" pitchFamily="34" charset="0"/>
              <a:buChar char="•"/>
            </a:pPr>
            <a:r>
              <a:rPr lang="de-DE" dirty="0">
                <a:hlinkClick r:id="rId3"/>
              </a:rPr>
              <a:t>http://</a:t>
            </a:r>
            <a:r>
              <a:rPr lang="de-DE" dirty="0" smtClean="0">
                <a:hlinkClick r:id="rId3"/>
              </a:rPr>
              <a:t>www.sparxsystems.com/enterprise_architect_user_guide/10/domain_based_models/modeling_business_rules.html</a:t>
            </a:r>
            <a:endParaRPr lang="de-DE" dirty="0" smtClean="0"/>
          </a:p>
          <a:p>
            <a:pPr marL="857250" indent="-857250">
              <a:buFont typeface="Arial" panose="020B0604020202020204" pitchFamily="34" charset="0"/>
              <a:buChar char="•"/>
            </a:pPr>
            <a:r>
              <a:rPr lang="de-DE" dirty="0">
                <a:hlinkClick r:id="rId4"/>
              </a:rPr>
              <a:t>http://</a:t>
            </a:r>
            <a:r>
              <a:rPr lang="de-DE" dirty="0" smtClean="0">
                <a:hlinkClick r:id="rId4"/>
              </a:rPr>
              <a:t>www.sparxsystems.com/enterprise_architect_user_guide/9.2/domain_based_models/business_rule_modeling.html</a:t>
            </a:r>
            <a:endParaRPr lang="de-DE" dirty="0" smtClean="0"/>
          </a:p>
          <a:p>
            <a:pPr marL="857250" indent="-857250">
              <a:buFont typeface="Arial" panose="020B0604020202020204" pitchFamily="34" charset="0"/>
              <a:buChar char="•"/>
            </a:pPr>
            <a:endParaRPr lang="de-DE" dirty="0" smtClean="0"/>
          </a:p>
        </p:txBody>
      </p:sp>
    </p:spTree>
    <p:extLst>
      <p:ext uri="{BB962C8B-B14F-4D97-AF65-F5344CB8AC3E}">
        <p14:creationId xmlns:p14="http://schemas.microsoft.com/office/powerpoint/2010/main" val="252534332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484312" y="685800"/>
            <a:ext cx="10018711" cy="1059873"/>
          </a:xfrm>
        </p:spPr>
        <p:txBody>
          <a:bodyPr>
            <a:noAutofit/>
          </a:bodyPr>
          <a:lstStyle/>
          <a:p>
            <a:r>
              <a:rPr lang="en-US" sz="4800" dirty="0" smtClean="0"/>
              <a:t>Praxis: Business Rule </a:t>
            </a:r>
            <a:r>
              <a:rPr lang="en-US" sz="4800" dirty="0" err="1" smtClean="0"/>
              <a:t>Prinzipien</a:t>
            </a:r>
            <a:endParaRPr lang="de-DE" sz="4800" dirty="0"/>
          </a:p>
        </p:txBody>
      </p:sp>
      <p:sp>
        <p:nvSpPr>
          <p:cNvPr id="4" name="Textplatzhalter 2"/>
          <p:cNvSpPr txBox="1">
            <a:spLocks/>
          </p:cNvSpPr>
          <p:nvPr/>
        </p:nvSpPr>
        <p:spPr>
          <a:xfrm>
            <a:off x="1482336" y="1662545"/>
            <a:ext cx="10018713" cy="4726379"/>
          </a:xfrm>
          <a:prstGeom prst="rect">
            <a:avLst/>
          </a:prstGeom>
        </p:spPr>
        <p:txBody>
          <a:bodyPr vert="horz" lIns="91440" tIns="45720" rIns="91440" bIns="45720" rtlCol="0" anchor="ctr">
            <a:normAutofit fontScale="85000" lnSpcReduction="20000"/>
          </a:bodyPr>
          <a:lstStyle>
            <a:lvl1pPr marL="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solidFill>
                <a:effectLst/>
                <a:latin typeface="+mn-lt"/>
                <a:ea typeface="+mn-ea"/>
                <a:cs typeface="+mn-cs"/>
              </a:defRPr>
            </a:lvl1pPr>
            <a:lvl2pPr marL="457200" indent="0" algn="l"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r>
              <a:rPr lang="de-DE" dirty="0" err="1"/>
              <a:t>Principles</a:t>
            </a:r>
            <a:r>
              <a:rPr lang="de-DE" dirty="0"/>
              <a:t> </a:t>
            </a:r>
            <a:r>
              <a:rPr lang="de-DE" dirty="0" err="1"/>
              <a:t>of</a:t>
            </a:r>
            <a:r>
              <a:rPr lang="de-DE" dirty="0"/>
              <a:t> </a:t>
            </a:r>
            <a:r>
              <a:rPr lang="de-DE" dirty="0" err="1"/>
              <a:t>the</a:t>
            </a:r>
            <a:r>
              <a:rPr lang="de-DE" dirty="0"/>
              <a:t> Business </a:t>
            </a:r>
            <a:r>
              <a:rPr lang="de-DE" dirty="0" err="1"/>
              <a:t>Rule</a:t>
            </a:r>
            <a:r>
              <a:rPr lang="de-DE" dirty="0"/>
              <a:t> Approach 1st </a:t>
            </a:r>
            <a:r>
              <a:rPr lang="de-DE" dirty="0" smtClean="0"/>
              <a:t>Edition </a:t>
            </a:r>
            <a:r>
              <a:rPr lang="de-DE" dirty="0" err="1" smtClean="0"/>
              <a:t>by</a:t>
            </a:r>
            <a:r>
              <a:rPr lang="de-DE" dirty="0" smtClean="0"/>
              <a:t> </a:t>
            </a:r>
            <a:r>
              <a:rPr lang="de-DE" dirty="0"/>
              <a:t>Ronald G. Ross (</a:t>
            </a:r>
            <a:r>
              <a:rPr lang="de-DE" dirty="0" err="1"/>
              <a:t>Author</a:t>
            </a:r>
            <a:r>
              <a:rPr lang="de-DE" dirty="0"/>
              <a:t>)</a:t>
            </a:r>
          </a:p>
          <a:p>
            <a:pPr marL="857250" indent="-857250">
              <a:buFont typeface="Arial" panose="020B0604020202020204" pitchFamily="34" charset="0"/>
              <a:buChar char="•"/>
            </a:pPr>
            <a:endParaRPr lang="de-DE" dirty="0"/>
          </a:p>
          <a:p>
            <a:r>
              <a:rPr lang="de-DE" dirty="0"/>
              <a:t>Ronald Ross beschreibt verschiedene Basisprinzipien, die er als "Das Business </a:t>
            </a:r>
            <a:r>
              <a:rPr lang="de-DE" dirty="0" err="1"/>
              <a:t>Rule</a:t>
            </a:r>
            <a:r>
              <a:rPr lang="de-DE" dirty="0"/>
              <a:t> Verfahren" beschreibt. Er glaubt, dass Regeln:</a:t>
            </a:r>
          </a:p>
          <a:p>
            <a:pPr marL="857250" indent="-857250">
              <a:buFont typeface="Arial" panose="020B0604020202020204" pitchFamily="34" charset="0"/>
              <a:buChar char="•"/>
            </a:pPr>
            <a:r>
              <a:rPr lang="de-DE" dirty="0"/>
              <a:t>Aufgeschrieben und ausdrücklich sein</a:t>
            </a:r>
          </a:p>
          <a:p>
            <a:pPr marL="857250" indent="-857250">
              <a:buFont typeface="Arial" panose="020B0604020202020204" pitchFamily="34" charset="0"/>
              <a:buChar char="•"/>
            </a:pPr>
            <a:r>
              <a:rPr lang="de-DE" dirty="0"/>
              <a:t>in normaler Sprache ausgedrückt sein</a:t>
            </a:r>
          </a:p>
          <a:p>
            <a:pPr marL="857250" indent="-857250">
              <a:buFont typeface="Arial" panose="020B0604020202020204" pitchFamily="34" charset="0"/>
              <a:buChar char="•"/>
            </a:pPr>
            <a:r>
              <a:rPr lang="de-DE" dirty="0"/>
              <a:t>unabhängig von Prozeduren und Arbeitsabläufen (beispielsweise in verschiedenen Modellen) sein</a:t>
            </a:r>
          </a:p>
          <a:p>
            <a:pPr marL="857250" indent="-857250">
              <a:buFont typeface="Arial" panose="020B0604020202020204" pitchFamily="34" charset="0"/>
              <a:buChar char="•"/>
            </a:pPr>
            <a:r>
              <a:rPr lang="de-DE" dirty="0"/>
              <a:t>aufgebaut auf Fakten und diese Fakten auf Konzepten und Kategorien beruhen</a:t>
            </a:r>
          </a:p>
          <a:p>
            <a:pPr marL="857250" indent="-857250">
              <a:buFont typeface="Arial" panose="020B0604020202020204" pitchFamily="34" charset="0"/>
              <a:buChar char="•"/>
            </a:pPr>
            <a:r>
              <a:rPr lang="de-DE" dirty="0"/>
              <a:t>den Weg aufzeigen und/oder Verhalten in gewünschten Bahnen beeinflussen</a:t>
            </a:r>
          </a:p>
          <a:p>
            <a:pPr marL="857250" indent="-857250">
              <a:buFont typeface="Arial" panose="020B0604020202020204" pitchFamily="34" charset="0"/>
              <a:buChar char="•"/>
            </a:pPr>
            <a:r>
              <a:rPr lang="de-DE" dirty="0"/>
              <a:t>motiviert durch identifizierbare und wichtige Geschäftsfaktoren sein</a:t>
            </a:r>
          </a:p>
          <a:p>
            <a:pPr marL="857250" indent="-857250">
              <a:buFont typeface="Arial" panose="020B0604020202020204" pitchFamily="34" charset="0"/>
              <a:buChar char="•"/>
            </a:pPr>
            <a:r>
              <a:rPr lang="de-DE" dirty="0"/>
              <a:t>verfügbar für autorisierte Gruppen (beispielsweise durch gemeinsamen Besitz) sein</a:t>
            </a:r>
          </a:p>
          <a:p>
            <a:pPr marL="857250" indent="-857250">
              <a:buFont typeface="Arial" panose="020B0604020202020204" pitchFamily="34" charset="0"/>
              <a:buChar char="•"/>
            </a:pPr>
            <a:r>
              <a:rPr lang="de-DE" dirty="0"/>
              <a:t>aus einer einzigen Quelle kommen</a:t>
            </a:r>
          </a:p>
          <a:p>
            <a:pPr marL="857250" indent="-857250">
              <a:buFont typeface="Arial" panose="020B0604020202020204" pitchFamily="34" charset="0"/>
              <a:buChar char="•"/>
            </a:pPr>
            <a:r>
              <a:rPr lang="de-DE" dirty="0"/>
              <a:t>direkt durch die Menschen, die das </a:t>
            </a:r>
            <a:r>
              <a:rPr lang="de-DE" dirty="0" smtClean="0"/>
              <a:t>relevante </a:t>
            </a:r>
            <a:r>
              <a:rPr lang="de-DE" dirty="0"/>
              <a:t>Wissen haben, definiert werden</a:t>
            </a:r>
          </a:p>
          <a:p>
            <a:pPr marL="857250" indent="-857250">
              <a:buFont typeface="Arial" panose="020B0604020202020204" pitchFamily="34" charset="0"/>
              <a:buChar char="•"/>
            </a:pPr>
            <a:r>
              <a:rPr lang="de-DE" dirty="0"/>
              <a:t>verwaltet </a:t>
            </a:r>
            <a:r>
              <a:rPr lang="de-DE" dirty="0" smtClean="0"/>
              <a:t>sein sollen</a:t>
            </a:r>
            <a:r>
              <a:rPr lang="de-DE" dirty="0"/>
              <a:t>.</a:t>
            </a:r>
            <a:endParaRPr lang="de-DE" dirty="0" smtClean="0"/>
          </a:p>
        </p:txBody>
      </p:sp>
    </p:spTree>
    <p:extLst>
      <p:ext uri="{BB962C8B-B14F-4D97-AF65-F5344CB8AC3E}">
        <p14:creationId xmlns:p14="http://schemas.microsoft.com/office/powerpoint/2010/main" val="281588271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484312" y="685800"/>
            <a:ext cx="10018711" cy="1059873"/>
          </a:xfrm>
        </p:spPr>
        <p:txBody>
          <a:bodyPr>
            <a:noAutofit/>
          </a:bodyPr>
          <a:lstStyle/>
          <a:p>
            <a:r>
              <a:rPr lang="en-US" sz="4800" dirty="0" smtClean="0"/>
              <a:t>Praxis</a:t>
            </a:r>
            <a:endParaRPr lang="de-DE" sz="4800" dirty="0"/>
          </a:p>
        </p:txBody>
      </p:sp>
      <p:sp>
        <p:nvSpPr>
          <p:cNvPr id="4" name="Textplatzhalter 2"/>
          <p:cNvSpPr txBox="1">
            <a:spLocks/>
          </p:cNvSpPr>
          <p:nvPr/>
        </p:nvSpPr>
        <p:spPr>
          <a:xfrm>
            <a:off x="1482336" y="1662546"/>
            <a:ext cx="10018713" cy="4370120"/>
          </a:xfrm>
          <a:prstGeom prst="rect">
            <a:avLst/>
          </a:prstGeom>
        </p:spPr>
        <p:txBody>
          <a:bodyPr vert="horz" lIns="91440" tIns="45720" rIns="91440" bIns="45720" rtlCol="0" anchor="ctr">
            <a:normAutofit/>
          </a:bodyPr>
          <a:lstStyle>
            <a:lvl1pPr marL="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solidFill>
                <a:effectLst/>
                <a:latin typeface="+mn-lt"/>
                <a:ea typeface="+mn-ea"/>
                <a:cs typeface="+mn-cs"/>
              </a:defRPr>
            </a:lvl1pPr>
            <a:lvl2pPr marL="457200" indent="0" algn="l"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r>
              <a:rPr lang="de-DE" sz="7200" dirty="0" smtClean="0"/>
              <a:t>VIEWS</a:t>
            </a:r>
            <a:endParaRPr lang="de-DE" sz="7200" dirty="0"/>
          </a:p>
        </p:txBody>
      </p:sp>
    </p:spTree>
    <p:extLst>
      <p:ext uri="{BB962C8B-B14F-4D97-AF65-F5344CB8AC3E}">
        <p14:creationId xmlns:p14="http://schemas.microsoft.com/office/powerpoint/2010/main" val="176850787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484312" y="685800"/>
            <a:ext cx="10018711" cy="1059873"/>
          </a:xfrm>
        </p:spPr>
        <p:txBody>
          <a:bodyPr>
            <a:noAutofit/>
          </a:bodyPr>
          <a:lstStyle/>
          <a:p>
            <a:r>
              <a:rPr lang="en-US" sz="4800" dirty="0" smtClean="0"/>
              <a:t>Praxis</a:t>
            </a:r>
            <a:endParaRPr lang="de-DE" sz="4800" dirty="0"/>
          </a:p>
        </p:txBody>
      </p:sp>
      <p:sp>
        <p:nvSpPr>
          <p:cNvPr id="4" name="Textplatzhalter 2"/>
          <p:cNvSpPr txBox="1">
            <a:spLocks/>
          </p:cNvSpPr>
          <p:nvPr/>
        </p:nvSpPr>
        <p:spPr>
          <a:xfrm>
            <a:off x="1482336" y="1662546"/>
            <a:ext cx="10018713" cy="4370120"/>
          </a:xfrm>
          <a:prstGeom prst="rect">
            <a:avLst/>
          </a:prstGeom>
        </p:spPr>
        <p:txBody>
          <a:bodyPr vert="horz" lIns="91440" tIns="45720" rIns="91440" bIns="45720" rtlCol="0" anchor="ctr">
            <a:normAutofit/>
          </a:bodyPr>
          <a:lstStyle>
            <a:lvl1pPr marL="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solidFill>
                <a:effectLst/>
                <a:latin typeface="+mn-lt"/>
                <a:ea typeface="+mn-ea"/>
                <a:cs typeface="+mn-cs"/>
              </a:defRPr>
            </a:lvl1pPr>
            <a:lvl2pPr marL="457200" indent="0" algn="l"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r>
              <a:rPr lang="de-DE" sz="7200" dirty="0" smtClean="0"/>
              <a:t>Gespeicherte Prozeduren</a:t>
            </a:r>
            <a:endParaRPr lang="de-DE" sz="7200" dirty="0"/>
          </a:p>
        </p:txBody>
      </p:sp>
    </p:spTree>
    <p:extLst>
      <p:ext uri="{BB962C8B-B14F-4D97-AF65-F5344CB8AC3E}">
        <p14:creationId xmlns:p14="http://schemas.microsoft.com/office/powerpoint/2010/main" val="271597306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484312" y="685800"/>
            <a:ext cx="10018711" cy="1059873"/>
          </a:xfrm>
        </p:spPr>
        <p:txBody>
          <a:bodyPr>
            <a:noAutofit/>
          </a:bodyPr>
          <a:lstStyle/>
          <a:p>
            <a:r>
              <a:rPr lang="en-US" sz="4800" dirty="0" smtClean="0"/>
              <a:t>Praxis</a:t>
            </a:r>
            <a:endParaRPr lang="de-DE" sz="4800" dirty="0"/>
          </a:p>
        </p:txBody>
      </p:sp>
      <p:sp>
        <p:nvSpPr>
          <p:cNvPr id="4" name="Textplatzhalter 2"/>
          <p:cNvSpPr txBox="1">
            <a:spLocks/>
          </p:cNvSpPr>
          <p:nvPr/>
        </p:nvSpPr>
        <p:spPr>
          <a:xfrm>
            <a:off x="1482336" y="1662546"/>
            <a:ext cx="10018713" cy="4370120"/>
          </a:xfrm>
          <a:prstGeom prst="rect">
            <a:avLst/>
          </a:prstGeom>
        </p:spPr>
        <p:txBody>
          <a:bodyPr vert="horz" lIns="91440" tIns="45720" rIns="91440" bIns="45720" rtlCol="0" anchor="ctr">
            <a:normAutofit/>
          </a:bodyPr>
          <a:lstStyle>
            <a:lvl1pPr marL="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solidFill>
                <a:effectLst/>
                <a:latin typeface="+mn-lt"/>
                <a:ea typeface="+mn-ea"/>
                <a:cs typeface="+mn-cs"/>
              </a:defRPr>
            </a:lvl1pPr>
            <a:lvl2pPr marL="457200" indent="0" algn="l"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r>
              <a:rPr lang="de-DE" sz="7200" dirty="0" smtClean="0"/>
              <a:t>Tabellenwertfunktionen</a:t>
            </a:r>
            <a:endParaRPr lang="de-DE" sz="7200" dirty="0"/>
          </a:p>
        </p:txBody>
      </p:sp>
    </p:spTree>
    <p:extLst>
      <p:ext uri="{BB962C8B-B14F-4D97-AF65-F5344CB8AC3E}">
        <p14:creationId xmlns:p14="http://schemas.microsoft.com/office/powerpoint/2010/main" val="20810343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484312" y="685800"/>
            <a:ext cx="10018711" cy="1059873"/>
          </a:xfrm>
        </p:spPr>
        <p:txBody>
          <a:bodyPr>
            <a:normAutofit/>
          </a:bodyPr>
          <a:lstStyle/>
          <a:p>
            <a:r>
              <a:rPr lang="de-DE" sz="4800" dirty="0" err="1" smtClean="0"/>
              <a:t>Vault</a:t>
            </a:r>
            <a:r>
              <a:rPr lang="de-DE" sz="4800" dirty="0" smtClean="0"/>
              <a:t> Definitionen</a:t>
            </a:r>
            <a:endParaRPr lang="de-DE" sz="4800" dirty="0"/>
          </a:p>
        </p:txBody>
      </p:sp>
      <p:sp>
        <p:nvSpPr>
          <p:cNvPr id="3" name="Textplatzhalter 2"/>
          <p:cNvSpPr>
            <a:spLocks noGrp="1"/>
          </p:cNvSpPr>
          <p:nvPr>
            <p:ph type="body" idx="1"/>
          </p:nvPr>
        </p:nvSpPr>
        <p:spPr>
          <a:xfrm>
            <a:off x="1484312" y="1992150"/>
            <a:ext cx="10018713" cy="1447800"/>
          </a:xfrm>
        </p:spPr>
        <p:txBody>
          <a:bodyPr/>
          <a:lstStyle/>
          <a:p>
            <a:r>
              <a:rPr lang="de-DE" dirty="0" smtClean="0"/>
              <a:t>Dan </a:t>
            </a:r>
            <a:r>
              <a:rPr lang="de-DE" dirty="0" err="1" smtClean="0"/>
              <a:t>Linstedt</a:t>
            </a:r>
            <a:r>
              <a:rPr lang="de-DE" dirty="0" smtClean="0"/>
              <a:t>: „Ein </a:t>
            </a:r>
            <a:r>
              <a:rPr lang="de-DE" sz="2400" b="1" dirty="0"/>
              <a:t>Quellsystem </a:t>
            </a:r>
            <a:r>
              <a:rPr lang="de-DE" sz="2400" b="1" dirty="0" err="1"/>
              <a:t>Vault</a:t>
            </a:r>
            <a:r>
              <a:rPr lang="de-DE" sz="2400" b="1" dirty="0"/>
              <a:t> </a:t>
            </a:r>
            <a:r>
              <a:rPr lang="de-DE" dirty="0"/>
              <a:t>- ein Data </a:t>
            </a:r>
            <a:r>
              <a:rPr lang="de-DE" dirty="0" err="1"/>
              <a:t>Vault</a:t>
            </a:r>
            <a:r>
              <a:rPr lang="de-DE" dirty="0"/>
              <a:t> Modell, welches 1:1 mit dem Quellsystem übereinstimmt. Es fehlt die Integration über die Geschäftsschlüssel, davon wird hochgradig </a:t>
            </a:r>
            <a:r>
              <a:rPr lang="de-DE" dirty="0" smtClean="0"/>
              <a:t>abgeraten. </a:t>
            </a:r>
            <a:r>
              <a:rPr lang="de-DE" dirty="0"/>
              <a:t>S</a:t>
            </a:r>
            <a:r>
              <a:rPr lang="de-DE" dirty="0" smtClean="0"/>
              <a:t>olange </a:t>
            </a:r>
            <a:r>
              <a:rPr lang="de-DE" dirty="0"/>
              <a:t>es keinen Grund gibt, Daten zu </a:t>
            </a:r>
            <a:r>
              <a:rPr lang="de-DE" dirty="0" err="1"/>
              <a:t>restrukturieren</a:t>
            </a:r>
            <a:r>
              <a:rPr lang="de-DE" dirty="0"/>
              <a:t>, landet man </a:t>
            </a:r>
            <a:r>
              <a:rPr lang="de-DE" dirty="0" smtClean="0"/>
              <a:t>einfach alle </a:t>
            </a:r>
            <a:r>
              <a:rPr lang="de-DE" dirty="0"/>
              <a:t>Daten in einem Data </a:t>
            </a:r>
            <a:r>
              <a:rPr lang="de-DE" dirty="0" err="1"/>
              <a:t>Vault</a:t>
            </a:r>
            <a:r>
              <a:rPr lang="de-DE" dirty="0"/>
              <a:t> Modell</a:t>
            </a:r>
            <a:r>
              <a:rPr lang="de-DE" dirty="0" smtClean="0"/>
              <a:t>.“</a:t>
            </a:r>
            <a:endParaRPr lang="de-DE" dirty="0"/>
          </a:p>
        </p:txBody>
      </p:sp>
      <p:sp>
        <p:nvSpPr>
          <p:cNvPr id="4" name="Textplatzhalter 2"/>
          <p:cNvSpPr txBox="1">
            <a:spLocks/>
          </p:cNvSpPr>
          <p:nvPr/>
        </p:nvSpPr>
        <p:spPr>
          <a:xfrm>
            <a:off x="1482337" y="3688299"/>
            <a:ext cx="10018713" cy="1774349"/>
          </a:xfrm>
          <a:prstGeom prst="rect">
            <a:avLst/>
          </a:prstGeom>
        </p:spPr>
        <p:txBody>
          <a:bodyPr vert="horz" lIns="91440" tIns="45720" rIns="91440" bIns="45720" rtlCol="0" anchor="ctr">
            <a:normAutofit/>
          </a:bodyPr>
          <a:lstStyle>
            <a:lvl1pPr marL="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solidFill>
                <a:effectLst/>
                <a:latin typeface="+mn-lt"/>
                <a:ea typeface="+mn-ea"/>
                <a:cs typeface="+mn-cs"/>
              </a:defRPr>
            </a:lvl1pPr>
            <a:lvl2pPr marL="457200" indent="0" algn="l"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r>
              <a:rPr lang="de-DE" dirty="0" smtClean="0"/>
              <a:t>Dan </a:t>
            </a:r>
            <a:r>
              <a:rPr lang="de-DE" dirty="0" err="1" smtClean="0"/>
              <a:t>Linstedt</a:t>
            </a:r>
            <a:r>
              <a:rPr lang="de-DE" dirty="0" smtClean="0"/>
              <a:t>: „Rohes </a:t>
            </a:r>
            <a:r>
              <a:rPr lang="de-DE" dirty="0"/>
              <a:t>Data </a:t>
            </a:r>
            <a:r>
              <a:rPr lang="de-DE" dirty="0" err="1"/>
              <a:t>Vault</a:t>
            </a:r>
            <a:r>
              <a:rPr lang="de-DE" dirty="0"/>
              <a:t> oder </a:t>
            </a:r>
            <a:r>
              <a:rPr lang="de-DE" sz="2400" b="1" dirty="0"/>
              <a:t>"Data </a:t>
            </a:r>
            <a:r>
              <a:rPr lang="de-DE" sz="2400" b="1" dirty="0" err="1"/>
              <a:t>Vault</a:t>
            </a:r>
            <a:r>
              <a:rPr lang="de-DE" sz="2400" b="1" dirty="0"/>
              <a:t>"</a:t>
            </a:r>
            <a:r>
              <a:rPr lang="de-DE" dirty="0"/>
              <a:t>, ein Data </a:t>
            </a:r>
            <a:r>
              <a:rPr lang="de-DE" dirty="0" err="1"/>
              <a:t>Vault</a:t>
            </a:r>
            <a:r>
              <a:rPr lang="de-DE" dirty="0"/>
              <a:t> Modell, mit rohen Daten, einziger Zweck, die Integration über die Geschäftsschlüssel. Geschäftsschlüssel sind das Bindeglied zu den Geschäftsprozessen, sie beinhalten die gleiche Granularität und die gleiche semantische Definition über die gesamte Organisation / Unternehmen (horizontale Definition). Sie sind das direkte Bindeglied zum Geschäftsglossar</a:t>
            </a:r>
            <a:r>
              <a:rPr lang="de-DE" dirty="0" smtClean="0"/>
              <a:t>.“</a:t>
            </a:r>
            <a:endParaRPr lang="de-DE" dirty="0"/>
          </a:p>
        </p:txBody>
      </p:sp>
      <p:sp>
        <p:nvSpPr>
          <p:cNvPr id="6" name="Textfeld 5"/>
          <p:cNvSpPr txBox="1"/>
          <p:nvPr/>
        </p:nvSpPr>
        <p:spPr>
          <a:xfrm>
            <a:off x="1097844" y="6115792"/>
            <a:ext cx="10787697" cy="338554"/>
          </a:xfrm>
          <a:prstGeom prst="rect">
            <a:avLst/>
          </a:prstGeom>
          <a:noFill/>
        </p:spPr>
        <p:txBody>
          <a:bodyPr wrap="none" rtlCol="0">
            <a:spAutoFit/>
          </a:bodyPr>
          <a:lstStyle/>
          <a:p>
            <a:r>
              <a:rPr lang="de-DE" sz="1600" dirty="0"/>
              <a:t>https://decisionlab.net/2015/05/22/universal-data-vault-a-hyper-generalized-data-vault-review-of-a-case-study-by-john-giles/</a:t>
            </a:r>
          </a:p>
        </p:txBody>
      </p:sp>
    </p:spTree>
    <p:extLst>
      <p:ext uri="{BB962C8B-B14F-4D97-AF65-F5344CB8AC3E}">
        <p14:creationId xmlns:p14="http://schemas.microsoft.com/office/powerpoint/2010/main" val="327791063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484312" y="685800"/>
            <a:ext cx="10018711" cy="1059873"/>
          </a:xfrm>
        </p:spPr>
        <p:txBody>
          <a:bodyPr>
            <a:noAutofit/>
          </a:bodyPr>
          <a:lstStyle/>
          <a:p>
            <a:r>
              <a:rPr lang="en-US" sz="4800" dirty="0" smtClean="0"/>
              <a:t>Praxis</a:t>
            </a:r>
            <a:endParaRPr lang="de-DE" sz="4800" dirty="0"/>
          </a:p>
        </p:txBody>
      </p:sp>
      <p:sp>
        <p:nvSpPr>
          <p:cNvPr id="4" name="Textplatzhalter 2"/>
          <p:cNvSpPr txBox="1">
            <a:spLocks/>
          </p:cNvSpPr>
          <p:nvPr/>
        </p:nvSpPr>
        <p:spPr>
          <a:xfrm>
            <a:off x="1482336" y="1662546"/>
            <a:ext cx="10018713" cy="4370120"/>
          </a:xfrm>
          <a:prstGeom prst="rect">
            <a:avLst/>
          </a:prstGeom>
        </p:spPr>
        <p:txBody>
          <a:bodyPr vert="horz" lIns="91440" tIns="45720" rIns="91440" bIns="45720" rtlCol="0" anchor="ctr">
            <a:normAutofit/>
          </a:bodyPr>
          <a:lstStyle>
            <a:lvl1pPr marL="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solidFill>
                <a:effectLst/>
                <a:latin typeface="+mn-lt"/>
                <a:ea typeface="+mn-ea"/>
                <a:cs typeface="+mn-cs"/>
              </a:defRPr>
            </a:lvl1pPr>
            <a:lvl2pPr marL="457200" indent="0" algn="l"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r>
              <a:rPr lang="de-DE" sz="7200" dirty="0" err="1" smtClean="0"/>
              <a:t>Befüllen</a:t>
            </a:r>
            <a:r>
              <a:rPr lang="de-DE" sz="7200" dirty="0" smtClean="0"/>
              <a:t> von physischen Tabellen per Prozedur oder per ETL</a:t>
            </a:r>
            <a:endParaRPr lang="de-DE" sz="7200" dirty="0"/>
          </a:p>
        </p:txBody>
      </p:sp>
    </p:spTree>
    <p:extLst>
      <p:ext uri="{BB962C8B-B14F-4D97-AF65-F5344CB8AC3E}">
        <p14:creationId xmlns:p14="http://schemas.microsoft.com/office/powerpoint/2010/main" val="266630791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484312" y="685800"/>
            <a:ext cx="10018711" cy="1059873"/>
          </a:xfrm>
        </p:spPr>
        <p:txBody>
          <a:bodyPr>
            <a:noAutofit/>
          </a:bodyPr>
          <a:lstStyle/>
          <a:p>
            <a:r>
              <a:rPr lang="en-US" sz="4800" dirty="0" err="1" smtClean="0"/>
              <a:t>Alles</a:t>
            </a:r>
            <a:r>
              <a:rPr lang="en-US" sz="4800" dirty="0" smtClean="0"/>
              <a:t> </a:t>
            </a:r>
            <a:r>
              <a:rPr lang="en-US" sz="4800" dirty="0" err="1" smtClean="0"/>
              <a:t>klar</a:t>
            </a:r>
            <a:r>
              <a:rPr lang="en-US" sz="4800" dirty="0" smtClean="0"/>
              <a:t>?</a:t>
            </a:r>
            <a:endParaRPr lang="de-DE" sz="4800" dirty="0"/>
          </a:p>
        </p:txBody>
      </p:sp>
      <p:sp>
        <p:nvSpPr>
          <p:cNvPr id="4" name="Textplatzhalter 2"/>
          <p:cNvSpPr txBox="1">
            <a:spLocks/>
          </p:cNvSpPr>
          <p:nvPr/>
        </p:nvSpPr>
        <p:spPr>
          <a:xfrm>
            <a:off x="1482336" y="1662546"/>
            <a:ext cx="10018713" cy="4370120"/>
          </a:xfrm>
          <a:prstGeom prst="rect">
            <a:avLst/>
          </a:prstGeom>
        </p:spPr>
        <p:txBody>
          <a:bodyPr vert="horz" lIns="91440" tIns="45720" rIns="91440" bIns="45720" rtlCol="0" anchor="ctr">
            <a:normAutofit/>
          </a:bodyPr>
          <a:lstStyle>
            <a:lvl1pPr marL="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solidFill>
                <a:effectLst/>
                <a:latin typeface="+mn-lt"/>
                <a:ea typeface="+mn-ea"/>
                <a:cs typeface="+mn-cs"/>
              </a:defRPr>
            </a:lvl1pPr>
            <a:lvl2pPr marL="457200" indent="0" algn="l"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r>
              <a:rPr lang="de-DE" sz="7200" dirty="0" smtClean="0"/>
              <a:t>Vielen Dank für die Aufmerksamkeit</a:t>
            </a:r>
            <a:endParaRPr lang="de-DE" sz="7200" dirty="0"/>
          </a:p>
        </p:txBody>
      </p:sp>
    </p:spTree>
    <p:extLst>
      <p:ext uri="{BB962C8B-B14F-4D97-AF65-F5344CB8AC3E}">
        <p14:creationId xmlns:p14="http://schemas.microsoft.com/office/powerpoint/2010/main" val="5201137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484312" y="685800"/>
            <a:ext cx="10018711" cy="1059873"/>
          </a:xfrm>
        </p:spPr>
        <p:txBody>
          <a:bodyPr>
            <a:noAutofit/>
          </a:bodyPr>
          <a:lstStyle/>
          <a:p>
            <a:r>
              <a:rPr lang="de-DE" sz="4800" dirty="0" smtClean="0"/>
              <a:t>Verantwortungsbereiche</a:t>
            </a:r>
            <a:endParaRPr lang="de-DE" sz="4800" dirty="0"/>
          </a:p>
        </p:txBody>
      </p:sp>
      <p:sp>
        <p:nvSpPr>
          <p:cNvPr id="4" name="Textplatzhalter 2"/>
          <p:cNvSpPr txBox="1">
            <a:spLocks/>
          </p:cNvSpPr>
          <p:nvPr/>
        </p:nvSpPr>
        <p:spPr>
          <a:xfrm>
            <a:off x="1482337" y="2203924"/>
            <a:ext cx="10018713" cy="1774349"/>
          </a:xfrm>
          <a:prstGeom prst="rect">
            <a:avLst/>
          </a:prstGeom>
        </p:spPr>
        <p:txBody>
          <a:bodyPr vert="horz" lIns="91440" tIns="45720" rIns="91440" bIns="45720" rtlCol="0" anchor="ctr">
            <a:normAutofit/>
          </a:bodyPr>
          <a:lstStyle>
            <a:lvl1pPr marL="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solidFill>
                <a:effectLst/>
                <a:latin typeface="+mn-lt"/>
                <a:ea typeface="+mn-ea"/>
                <a:cs typeface="+mn-cs"/>
              </a:defRPr>
            </a:lvl1pPr>
            <a:lvl2pPr marL="457200" indent="0" algn="l"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r>
              <a:rPr lang="de-DE" dirty="0"/>
              <a:t>Datenqualität und Geschäftsregeln liegen in der </a:t>
            </a:r>
            <a:r>
              <a:rPr lang="de-DE" dirty="0" smtClean="0"/>
              <a:t>Verantwortung </a:t>
            </a:r>
            <a:r>
              <a:rPr lang="de-DE" dirty="0"/>
              <a:t>des Fachbereiches.</a:t>
            </a:r>
          </a:p>
          <a:p>
            <a:r>
              <a:rPr lang="de-DE" dirty="0"/>
              <a:t>Das Enterprise Data Warehouse muss für eine klare Trennung dieser </a:t>
            </a:r>
            <a:r>
              <a:rPr lang="de-DE" dirty="0" smtClean="0"/>
              <a:t>Verantwortlichkeiten </a:t>
            </a:r>
            <a:r>
              <a:rPr lang="de-DE" dirty="0"/>
              <a:t>sorgen.</a:t>
            </a:r>
          </a:p>
        </p:txBody>
      </p:sp>
      <p:sp>
        <p:nvSpPr>
          <p:cNvPr id="5" name="Textplatzhalter 4"/>
          <p:cNvSpPr>
            <a:spLocks noGrp="1"/>
          </p:cNvSpPr>
          <p:nvPr>
            <p:ph type="body" idx="1"/>
          </p:nvPr>
        </p:nvSpPr>
        <p:spPr>
          <a:xfrm>
            <a:off x="1484312" y="3776353"/>
            <a:ext cx="10018713" cy="2014847"/>
          </a:xfrm>
        </p:spPr>
        <p:txBody>
          <a:bodyPr>
            <a:noAutofit/>
          </a:bodyPr>
          <a:lstStyle/>
          <a:p>
            <a:r>
              <a:rPr lang="de-DE" dirty="0"/>
              <a:t>Daten und Datenquellen werden erst dann integriert, wenn der Fachbereich sie benötigt.</a:t>
            </a:r>
          </a:p>
          <a:p>
            <a:r>
              <a:rPr lang="de-DE" dirty="0"/>
              <a:t>Hier gelten zwei Prinzipien:</a:t>
            </a:r>
          </a:p>
          <a:p>
            <a:r>
              <a:rPr lang="de-DE" dirty="0"/>
              <a:t>Geschäftsregeln werden nachgelagert implementiert. Sie werden in Richtung des </a:t>
            </a:r>
            <a:r>
              <a:rPr lang="de-DE" dirty="0" smtClean="0"/>
              <a:t>Endbenutzers </a:t>
            </a:r>
            <a:r>
              <a:rPr lang="de-DE" dirty="0"/>
              <a:t>verschoben.</a:t>
            </a:r>
          </a:p>
          <a:p>
            <a:r>
              <a:rPr lang="de-DE" dirty="0" smtClean="0"/>
              <a:t>Es </a:t>
            </a:r>
            <a:r>
              <a:rPr lang="de-DE" dirty="0"/>
              <a:t>wird zwischen Fakten und Wahrheit </a:t>
            </a:r>
            <a:r>
              <a:rPr lang="de-DE" dirty="0" smtClean="0"/>
              <a:t>unterschieden.</a:t>
            </a:r>
            <a:endParaRPr lang="de-DE" dirty="0"/>
          </a:p>
        </p:txBody>
      </p:sp>
    </p:spTree>
    <p:extLst>
      <p:ext uri="{BB962C8B-B14F-4D97-AF65-F5344CB8AC3E}">
        <p14:creationId xmlns:p14="http://schemas.microsoft.com/office/powerpoint/2010/main" val="41756324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484312" y="685800"/>
            <a:ext cx="10018711" cy="1059873"/>
          </a:xfrm>
        </p:spPr>
        <p:txBody>
          <a:bodyPr>
            <a:noAutofit/>
          </a:bodyPr>
          <a:lstStyle/>
          <a:p>
            <a:r>
              <a:rPr lang="de-DE" sz="4800" dirty="0" smtClean="0"/>
              <a:t>Separation </a:t>
            </a:r>
            <a:r>
              <a:rPr lang="de-DE" sz="4800" dirty="0" err="1" smtClean="0"/>
              <a:t>of</a:t>
            </a:r>
            <a:r>
              <a:rPr lang="de-DE" sz="4800" dirty="0" smtClean="0"/>
              <a:t> </a:t>
            </a:r>
            <a:r>
              <a:rPr lang="de-DE" sz="4800" dirty="0" err="1" smtClean="0"/>
              <a:t>Concerns</a:t>
            </a:r>
            <a:endParaRPr lang="de-DE" sz="4800" dirty="0"/>
          </a:p>
        </p:txBody>
      </p:sp>
      <p:sp>
        <p:nvSpPr>
          <p:cNvPr id="5" name="Textplatzhalter 4"/>
          <p:cNvSpPr>
            <a:spLocks noGrp="1"/>
          </p:cNvSpPr>
          <p:nvPr>
            <p:ph type="body" idx="1"/>
          </p:nvPr>
        </p:nvSpPr>
        <p:spPr>
          <a:xfrm>
            <a:off x="1484312" y="1959429"/>
            <a:ext cx="10018713" cy="3831771"/>
          </a:xfrm>
        </p:spPr>
        <p:txBody>
          <a:bodyPr>
            <a:noAutofit/>
          </a:bodyPr>
          <a:lstStyle/>
          <a:p>
            <a:r>
              <a:rPr lang="de-DE" sz="2400" dirty="0"/>
              <a:t>Das wichtigste Prinzip im Bereich der Softwareentwicklung ist die "Trennung der Belange": Die Idee, dass Softwaresysteme in Bereiche aufgeteilt werden müssen, in denen sich Funktionalitäten kaum oder </a:t>
            </a:r>
            <a:r>
              <a:rPr lang="de-DE" sz="2400" dirty="0" smtClean="0"/>
              <a:t>gar nicht </a:t>
            </a:r>
            <a:r>
              <a:rPr lang="de-DE" sz="2400" dirty="0"/>
              <a:t>überschneiden. Dieses Prinzip ist so zentral, dass es in so vielen Formen bei der Evolution von </a:t>
            </a:r>
            <a:r>
              <a:rPr lang="de-DE" sz="2400" dirty="0" err="1" smtClean="0"/>
              <a:t>Methodologien</a:t>
            </a:r>
            <a:r>
              <a:rPr lang="de-DE" sz="2400" dirty="0" smtClean="0"/>
              <a:t>, </a:t>
            </a:r>
            <a:r>
              <a:rPr lang="de-DE" sz="2400" dirty="0"/>
              <a:t>Programmiersprachen und Best </a:t>
            </a:r>
            <a:r>
              <a:rPr lang="de-DE" sz="2400" dirty="0" smtClean="0"/>
              <a:t>Practices </a:t>
            </a:r>
            <a:r>
              <a:rPr lang="de-DE" sz="2400" dirty="0"/>
              <a:t>wiederfindet</a:t>
            </a:r>
            <a:r>
              <a:rPr lang="de-DE" sz="2400" dirty="0" smtClean="0"/>
              <a:t>.</a:t>
            </a:r>
          </a:p>
          <a:p>
            <a:r>
              <a:rPr lang="en-US" sz="2400" dirty="0" err="1"/>
              <a:t>Dijkstra</a:t>
            </a:r>
            <a:r>
              <a:rPr lang="en-US" sz="2400" dirty="0"/>
              <a:t> </a:t>
            </a:r>
            <a:r>
              <a:rPr lang="en-US" sz="2400" dirty="0" smtClean="0"/>
              <a:t>hat </a:t>
            </a:r>
            <a:r>
              <a:rPr lang="en-US" sz="2400" dirty="0" err="1" smtClean="0"/>
              <a:t>es</a:t>
            </a:r>
            <a:r>
              <a:rPr lang="en-US" sz="2400" dirty="0" smtClean="0"/>
              <a:t>  1974 </a:t>
            </a:r>
            <a:r>
              <a:rPr lang="en-US" sz="2400" dirty="0" err="1" smtClean="0"/>
              <a:t>erwähnt</a:t>
            </a:r>
            <a:r>
              <a:rPr lang="en-US" sz="2400" dirty="0" smtClean="0"/>
              <a:t>: </a:t>
            </a:r>
            <a:r>
              <a:rPr lang="en-US" sz="2400" dirty="0"/>
              <a:t>“separation of concerns … even if not perfectly possible is yet the only available technique for effective ordering of one’s thoughts”.</a:t>
            </a:r>
            <a:endParaRPr lang="de-DE" sz="2400" dirty="0"/>
          </a:p>
        </p:txBody>
      </p:sp>
      <p:sp>
        <p:nvSpPr>
          <p:cNvPr id="6" name="Textfeld 5"/>
          <p:cNvSpPr txBox="1"/>
          <p:nvPr/>
        </p:nvSpPr>
        <p:spPr>
          <a:xfrm>
            <a:off x="1097844" y="6115792"/>
            <a:ext cx="6778138" cy="338554"/>
          </a:xfrm>
          <a:prstGeom prst="rect">
            <a:avLst/>
          </a:prstGeom>
          <a:noFill/>
        </p:spPr>
        <p:txBody>
          <a:bodyPr wrap="none" rtlCol="0">
            <a:spAutoFit/>
          </a:bodyPr>
          <a:lstStyle/>
          <a:p>
            <a:r>
              <a:rPr lang="de-DE" sz="1600" dirty="0"/>
              <a:t>https://www.cs.utexas.edu/users/EWD/transcriptions/EWD04xx/EWD447.html</a:t>
            </a:r>
          </a:p>
        </p:txBody>
      </p:sp>
    </p:spTree>
    <p:extLst>
      <p:ext uri="{BB962C8B-B14F-4D97-AF65-F5344CB8AC3E}">
        <p14:creationId xmlns:p14="http://schemas.microsoft.com/office/powerpoint/2010/main" val="28958449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484312" y="685800"/>
            <a:ext cx="10018711" cy="1059873"/>
          </a:xfrm>
        </p:spPr>
        <p:txBody>
          <a:bodyPr>
            <a:noAutofit/>
          </a:bodyPr>
          <a:lstStyle/>
          <a:p>
            <a:r>
              <a:rPr lang="de-DE" sz="4800" dirty="0" smtClean="0"/>
              <a:t>Das Business </a:t>
            </a:r>
            <a:r>
              <a:rPr lang="de-DE" sz="4800" dirty="0" err="1" smtClean="0"/>
              <a:t>Vault</a:t>
            </a:r>
            <a:endParaRPr lang="de-DE" sz="4800" dirty="0"/>
          </a:p>
        </p:txBody>
      </p:sp>
      <p:sp>
        <p:nvSpPr>
          <p:cNvPr id="4" name="Textplatzhalter 2"/>
          <p:cNvSpPr txBox="1">
            <a:spLocks/>
          </p:cNvSpPr>
          <p:nvPr/>
        </p:nvSpPr>
        <p:spPr>
          <a:xfrm>
            <a:off x="1482337" y="1626920"/>
            <a:ext cx="10018713" cy="4405746"/>
          </a:xfrm>
          <a:prstGeom prst="rect">
            <a:avLst/>
          </a:prstGeom>
        </p:spPr>
        <p:txBody>
          <a:bodyPr vert="horz" lIns="91440" tIns="45720" rIns="91440" bIns="45720" rtlCol="0" anchor="ctr">
            <a:normAutofit/>
          </a:bodyPr>
          <a:lstStyle>
            <a:lvl1pPr marL="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solidFill>
                <a:effectLst/>
                <a:latin typeface="+mn-lt"/>
                <a:ea typeface="+mn-ea"/>
                <a:cs typeface="+mn-cs"/>
              </a:defRPr>
            </a:lvl1pPr>
            <a:lvl2pPr marL="457200" indent="0" algn="l"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r>
              <a:rPr lang="de-DE" sz="2400" dirty="0" smtClean="0"/>
              <a:t>Dan </a:t>
            </a:r>
            <a:r>
              <a:rPr lang="de-DE" sz="2400" dirty="0" err="1" smtClean="0"/>
              <a:t>Linstedt</a:t>
            </a:r>
            <a:r>
              <a:rPr lang="de-DE" sz="2400" dirty="0" smtClean="0"/>
              <a:t>: „Das </a:t>
            </a:r>
            <a:r>
              <a:rPr lang="de-DE" sz="2400" dirty="0"/>
              <a:t>Business Data </a:t>
            </a:r>
            <a:r>
              <a:rPr lang="de-DE" sz="2400" dirty="0" err="1"/>
              <a:t>Vault</a:t>
            </a:r>
            <a:r>
              <a:rPr lang="de-DE" sz="2400" dirty="0"/>
              <a:t> sind weitere Data </a:t>
            </a:r>
            <a:r>
              <a:rPr lang="de-DE" sz="2400" dirty="0" err="1"/>
              <a:t>Vault</a:t>
            </a:r>
            <a:r>
              <a:rPr lang="de-DE" sz="2400" dirty="0"/>
              <a:t> Strukturen, jedoch auf einer höheren </a:t>
            </a:r>
            <a:r>
              <a:rPr lang="de-DE" sz="2400" dirty="0" err="1"/>
              <a:t>Granularitätsebene</a:t>
            </a:r>
            <a:r>
              <a:rPr lang="de-DE" sz="2400" dirty="0"/>
              <a:t> (Fokussiert auf Masterdaten, Konsolidierung, zusammengeführter Information, verschmolzener, aggregierter und geänderter Informationen</a:t>
            </a:r>
            <a:r>
              <a:rPr lang="de-DE" sz="2400" dirty="0" smtClean="0"/>
              <a:t>)“.</a:t>
            </a:r>
            <a:br>
              <a:rPr lang="de-DE" sz="2400" dirty="0" smtClean="0"/>
            </a:br>
            <a:r>
              <a:rPr lang="de-DE" sz="2400" dirty="0" smtClean="0"/>
              <a:t>Es </a:t>
            </a:r>
            <a:r>
              <a:rPr lang="de-DE" sz="2400" dirty="0"/>
              <a:t>trifft die geschäftlichen Anforderungen und beinhaltet Daten, auf die nachgelagerte weiche Regeln angewendet wurden.</a:t>
            </a:r>
          </a:p>
        </p:txBody>
      </p:sp>
      <p:sp>
        <p:nvSpPr>
          <p:cNvPr id="6" name="Textfeld 5"/>
          <p:cNvSpPr txBox="1"/>
          <p:nvPr/>
        </p:nvSpPr>
        <p:spPr>
          <a:xfrm>
            <a:off x="1097844" y="6115792"/>
            <a:ext cx="10787697" cy="338554"/>
          </a:xfrm>
          <a:prstGeom prst="rect">
            <a:avLst/>
          </a:prstGeom>
          <a:noFill/>
        </p:spPr>
        <p:txBody>
          <a:bodyPr wrap="none" rtlCol="0">
            <a:spAutoFit/>
          </a:bodyPr>
          <a:lstStyle/>
          <a:p>
            <a:r>
              <a:rPr lang="de-DE" sz="1600" dirty="0"/>
              <a:t>https://decisionlab.net/2015/05/22/universal-data-vault-a-hyper-generalized-data-vault-review-of-a-case-study-by-john-giles/</a:t>
            </a:r>
          </a:p>
        </p:txBody>
      </p:sp>
    </p:spTree>
    <p:extLst>
      <p:ext uri="{BB962C8B-B14F-4D97-AF65-F5344CB8AC3E}">
        <p14:creationId xmlns:p14="http://schemas.microsoft.com/office/powerpoint/2010/main" val="3993085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484312" y="685800"/>
            <a:ext cx="10018711" cy="1059873"/>
          </a:xfrm>
        </p:spPr>
        <p:txBody>
          <a:bodyPr>
            <a:noAutofit/>
          </a:bodyPr>
          <a:lstStyle/>
          <a:p>
            <a:r>
              <a:rPr lang="de-DE" sz="4800" dirty="0" smtClean="0"/>
              <a:t>Unbekanntes Land: The BIG T</a:t>
            </a:r>
            <a:endParaRPr lang="de-DE" sz="4800" dirty="0"/>
          </a:p>
        </p:txBody>
      </p:sp>
      <p:sp>
        <p:nvSpPr>
          <p:cNvPr id="4" name="Textplatzhalter 2"/>
          <p:cNvSpPr txBox="1">
            <a:spLocks/>
          </p:cNvSpPr>
          <p:nvPr/>
        </p:nvSpPr>
        <p:spPr>
          <a:xfrm>
            <a:off x="1482337" y="2203924"/>
            <a:ext cx="10018713" cy="3828741"/>
          </a:xfrm>
          <a:prstGeom prst="rect">
            <a:avLst/>
          </a:prstGeom>
        </p:spPr>
        <p:txBody>
          <a:bodyPr vert="horz" lIns="91440" tIns="45720" rIns="91440" bIns="45720" rtlCol="0" anchor="ctr">
            <a:normAutofit/>
          </a:bodyPr>
          <a:lstStyle>
            <a:lvl1pPr marL="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solidFill>
                <a:effectLst/>
                <a:latin typeface="+mn-lt"/>
                <a:ea typeface="+mn-ea"/>
                <a:cs typeface="+mn-cs"/>
              </a:defRPr>
            </a:lvl1pPr>
            <a:lvl2pPr marL="457200" indent="0" algn="l"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r>
              <a:rPr lang="de-DE" sz="3200" dirty="0" smtClean="0"/>
              <a:t>Wie sieht die Struktur aus?</a:t>
            </a:r>
          </a:p>
          <a:p>
            <a:r>
              <a:rPr lang="de-DE" sz="2400" dirty="0" smtClean="0"/>
              <a:t>Was sind die Treiber?</a:t>
            </a:r>
          </a:p>
          <a:p>
            <a:pPr marL="342900" indent="-342900">
              <a:buFont typeface="Arial" panose="020B0604020202020204" pitchFamily="34" charset="0"/>
              <a:buChar char="•"/>
            </a:pPr>
            <a:r>
              <a:rPr lang="de-DE" sz="2400" dirty="0"/>
              <a:t>Verwaltbarkeit</a:t>
            </a:r>
          </a:p>
          <a:p>
            <a:pPr marL="342900" indent="-342900">
              <a:buFont typeface="Arial" panose="020B0604020202020204" pitchFamily="34" charset="0"/>
              <a:buChar char="•"/>
            </a:pPr>
            <a:r>
              <a:rPr lang="de-DE" sz="2400" dirty="0"/>
              <a:t>Wartbarkeit</a:t>
            </a:r>
          </a:p>
          <a:p>
            <a:pPr marL="342900" indent="-342900">
              <a:buFont typeface="Arial" panose="020B0604020202020204" pitchFamily="34" charset="0"/>
              <a:buChar char="•"/>
            </a:pPr>
            <a:r>
              <a:rPr lang="de-DE" sz="2400" dirty="0"/>
              <a:t>Erweiterbarkeit</a:t>
            </a:r>
          </a:p>
          <a:p>
            <a:pPr marL="342900" indent="-342900">
              <a:buFont typeface="Arial" panose="020B0604020202020204" pitchFamily="34" charset="0"/>
              <a:buChar char="•"/>
            </a:pPr>
            <a:r>
              <a:rPr lang="de-DE" sz="2400" dirty="0"/>
              <a:t>Nachvollziehbarkeit</a:t>
            </a:r>
          </a:p>
          <a:p>
            <a:pPr marL="342900" indent="-342900">
              <a:buFont typeface="Arial" panose="020B0604020202020204" pitchFamily="34" charset="0"/>
              <a:buChar char="•"/>
            </a:pPr>
            <a:r>
              <a:rPr lang="de-DE" sz="2400" dirty="0"/>
              <a:t>Skalierbarkeit</a:t>
            </a:r>
          </a:p>
        </p:txBody>
      </p:sp>
      <p:sp>
        <p:nvSpPr>
          <p:cNvPr id="6" name="Textfeld 5"/>
          <p:cNvSpPr txBox="1"/>
          <p:nvPr/>
        </p:nvSpPr>
        <p:spPr>
          <a:xfrm>
            <a:off x="1097844" y="6115792"/>
            <a:ext cx="5564344" cy="338554"/>
          </a:xfrm>
          <a:prstGeom prst="rect">
            <a:avLst/>
          </a:prstGeom>
          <a:noFill/>
        </p:spPr>
        <p:txBody>
          <a:bodyPr wrap="none" rtlCol="0">
            <a:spAutoFit/>
          </a:bodyPr>
          <a:lstStyle/>
          <a:p>
            <a:r>
              <a:rPr lang="de-DE" sz="1600" dirty="0"/>
              <a:t>http://prudenza.typepad.com/files/damhof_dbm1108_eng2.pdf</a:t>
            </a:r>
          </a:p>
        </p:txBody>
      </p:sp>
    </p:spTree>
    <p:extLst>
      <p:ext uri="{BB962C8B-B14F-4D97-AF65-F5344CB8AC3E}">
        <p14:creationId xmlns:p14="http://schemas.microsoft.com/office/powerpoint/2010/main" val="1074615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484312" y="685800"/>
            <a:ext cx="10018711" cy="1059873"/>
          </a:xfrm>
        </p:spPr>
        <p:txBody>
          <a:bodyPr>
            <a:noAutofit/>
          </a:bodyPr>
          <a:lstStyle/>
          <a:p>
            <a:r>
              <a:rPr lang="de-DE" sz="4800" dirty="0" smtClean="0"/>
              <a:t>Unbekanntes Land: The BIG T</a:t>
            </a:r>
            <a:endParaRPr lang="de-DE" sz="4800" dirty="0"/>
          </a:p>
        </p:txBody>
      </p:sp>
      <p:sp>
        <p:nvSpPr>
          <p:cNvPr id="4" name="Textplatzhalter 2"/>
          <p:cNvSpPr txBox="1">
            <a:spLocks/>
          </p:cNvSpPr>
          <p:nvPr/>
        </p:nvSpPr>
        <p:spPr>
          <a:xfrm>
            <a:off x="1482337" y="2203924"/>
            <a:ext cx="10018713" cy="3828741"/>
          </a:xfrm>
          <a:prstGeom prst="rect">
            <a:avLst/>
          </a:prstGeom>
        </p:spPr>
        <p:txBody>
          <a:bodyPr vert="horz" lIns="91440" tIns="45720" rIns="91440" bIns="45720" rtlCol="0" anchor="ctr">
            <a:normAutofit/>
          </a:bodyPr>
          <a:lstStyle>
            <a:lvl1pPr marL="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solidFill>
                <a:effectLst/>
                <a:latin typeface="+mn-lt"/>
                <a:ea typeface="+mn-ea"/>
                <a:cs typeface="+mn-cs"/>
              </a:defRPr>
            </a:lvl1pPr>
            <a:lvl2pPr marL="457200" indent="0" algn="l"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marL="457200" indent="-457200">
              <a:buFont typeface="Arial" panose="020B0604020202020204" pitchFamily="34" charset="0"/>
              <a:buChar char="•"/>
            </a:pPr>
            <a:r>
              <a:rPr lang="de-DE" sz="3200" dirty="0" smtClean="0"/>
              <a:t>Transparenz</a:t>
            </a:r>
            <a:r>
              <a:rPr lang="de-DE" sz="3200" dirty="0"/>
              <a:t>, klare Strukturen, eine klare etablierte Position innerhalb der Prozesskette für jegliche Komponente</a:t>
            </a:r>
            <a:r>
              <a:rPr lang="de-DE" sz="3200" dirty="0" smtClean="0"/>
              <a:t>.</a:t>
            </a:r>
          </a:p>
          <a:p>
            <a:pPr marL="457200" indent="-457200">
              <a:buFont typeface="Arial" panose="020B0604020202020204" pitchFamily="34" charset="0"/>
              <a:buChar char="•"/>
            </a:pPr>
            <a:r>
              <a:rPr lang="de-DE" sz="3200" dirty="0"/>
              <a:t>Wiederverwendbarkeit von Funktionalität (Verhinderung von Duplikaten)</a:t>
            </a:r>
            <a:endParaRPr lang="de-DE" sz="3200" dirty="0" smtClean="0"/>
          </a:p>
        </p:txBody>
      </p:sp>
      <p:sp>
        <p:nvSpPr>
          <p:cNvPr id="6" name="Textfeld 5"/>
          <p:cNvSpPr txBox="1"/>
          <p:nvPr/>
        </p:nvSpPr>
        <p:spPr>
          <a:xfrm>
            <a:off x="1097844" y="6115792"/>
            <a:ext cx="5564344" cy="338554"/>
          </a:xfrm>
          <a:prstGeom prst="rect">
            <a:avLst/>
          </a:prstGeom>
          <a:noFill/>
        </p:spPr>
        <p:txBody>
          <a:bodyPr wrap="none" rtlCol="0">
            <a:spAutoFit/>
          </a:bodyPr>
          <a:lstStyle/>
          <a:p>
            <a:r>
              <a:rPr lang="de-DE" sz="1600" dirty="0"/>
              <a:t>http://prudenza.typepad.com/files/damhof_dbm1108_eng2.pdf</a:t>
            </a:r>
          </a:p>
        </p:txBody>
      </p:sp>
    </p:spTree>
    <p:extLst>
      <p:ext uri="{BB962C8B-B14F-4D97-AF65-F5344CB8AC3E}">
        <p14:creationId xmlns:p14="http://schemas.microsoft.com/office/powerpoint/2010/main" val="12770551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484312" y="685800"/>
            <a:ext cx="10018711" cy="1059873"/>
          </a:xfrm>
        </p:spPr>
        <p:txBody>
          <a:bodyPr>
            <a:noAutofit/>
          </a:bodyPr>
          <a:lstStyle/>
          <a:p>
            <a:r>
              <a:rPr lang="de-DE" sz="4800" dirty="0" smtClean="0"/>
              <a:t>Unbekanntes Land: The BIG T</a:t>
            </a:r>
            <a:endParaRPr lang="de-DE" sz="4800" dirty="0"/>
          </a:p>
        </p:txBody>
      </p:sp>
      <p:sp>
        <p:nvSpPr>
          <p:cNvPr id="4" name="Textplatzhalter 2"/>
          <p:cNvSpPr txBox="1">
            <a:spLocks/>
          </p:cNvSpPr>
          <p:nvPr/>
        </p:nvSpPr>
        <p:spPr>
          <a:xfrm>
            <a:off x="1482337" y="2755076"/>
            <a:ext cx="10018713" cy="3277590"/>
          </a:xfrm>
          <a:prstGeom prst="rect">
            <a:avLst/>
          </a:prstGeom>
        </p:spPr>
        <p:txBody>
          <a:bodyPr vert="horz" lIns="91440" tIns="45720" rIns="91440" bIns="45720" rtlCol="0" anchor="ctr">
            <a:normAutofit/>
          </a:bodyPr>
          <a:lstStyle>
            <a:lvl1pPr marL="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solidFill>
                <a:effectLst/>
                <a:latin typeface="+mn-lt"/>
                <a:ea typeface="+mn-ea"/>
                <a:cs typeface="+mn-cs"/>
              </a:defRPr>
            </a:lvl1pPr>
            <a:lvl2pPr marL="457200" indent="0" algn="l"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marL="457200" indent="-457200">
              <a:buFont typeface="Arial" panose="020B0604020202020204" pitchFamily="34" charset="0"/>
              <a:buChar char="•"/>
            </a:pPr>
            <a:r>
              <a:rPr lang="de-DE" sz="3200" dirty="0"/>
              <a:t>Einfachheit der Prozesse: Lieber drei simple Prozeduren als </a:t>
            </a:r>
            <a:r>
              <a:rPr lang="de-DE" sz="3200" dirty="0" smtClean="0"/>
              <a:t>eine </a:t>
            </a:r>
            <a:r>
              <a:rPr lang="de-DE" sz="3200" dirty="0"/>
              <a:t>komplexe Prozedur</a:t>
            </a:r>
            <a:r>
              <a:rPr lang="de-DE" sz="3200" dirty="0" smtClean="0"/>
              <a:t>.</a:t>
            </a:r>
          </a:p>
          <a:p>
            <a:pPr marL="457200" indent="-457200">
              <a:buFont typeface="Arial" panose="020B0604020202020204" pitchFamily="34" charset="0"/>
              <a:buChar char="•"/>
            </a:pPr>
            <a:r>
              <a:rPr lang="de-DE" sz="3200" dirty="0"/>
              <a:t>Modularisierung von Funktionalität. Anzumerken ist, dass die Einfachheit eines Objektes oder einer Prozedur die Wiederverwendbarkeit bestimmt - wir haben dieses aus dem Bereich der Objektorientierung gelernt.</a:t>
            </a:r>
          </a:p>
          <a:p>
            <a:pPr marL="457200" indent="-457200">
              <a:buFont typeface="Arial" panose="020B0604020202020204" pitchFamily="34" charset="0"/>
              <a:buChar char="•"/>
            </a:pPr>
            <a:endParaRPr lang="de-DE" sz="3200" dirty="0" smtClean="0"/>
          </a:p>
          <a:p>
            <a:pPr marL="457200" indent="-457200">
              <a:buFont typeface="Arial" panose="020B0604020202020204" pitchFamily="34" charset="0"/>
              <a:buChar char="•"/>
            </a:pPr>
            <a:endParaRPr lang="de-DE" sz="3200" dirty="0"/>
          </a:p>
        </p:txBody>
      </p:sp>
      <p:sp>
        <p:nvSpPr>
          <p:cNvPr id="6" name="Textfeld 5"/>
          <p:cNvSpPr txBox="1"/>
          <p:nvPr/>
        </p:nvSpPr>
        <p:spPr>
          <a:xfrm>
            <a:off x="1097844" y="6115792"/>
            <a:ext cx="5564344" cy="338554"/>
          </a:xfrm>
          <a:prstGeom prst="rect">
            <a:avLst/>
          </a:prstGeom>
          <a:noFill/>
        </p:spPr>
        <p:txBody>
          <a:bodyPr wrap="none" rtlCol="0">
            <a:spAutoFit/>
          </a:bodyPr>
          <a:lstStyle/>
          <a:p>
            <a:r>
              <a:rPr lang="de-DE" sz="1600" dirty="0"/>
              <a:t>http://prudenza.typepad.com/files/damhof_dbm1108_eng2.pdf</a:t>
            </a:r>
          </a:p>
        </p:txBody>
      </p:sp>
    </p:spTree>
    <p:extLst>
      <p:ext uri="{BB962C8B-B14F-4D97-AF65-F5344CB8AC3E}">
        <p14:creationId xmlns:p14="http://schemas.microsoft.com/office/powerpoint/2010/main" val="48406306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EB8F22"/>
      </a:accent1>
      <a:accent2>
        <a:srgbClr val="CD4223"/>
      </a:accent2>
      <a:accent3>
        <a:srgbClr val="A89374"/>
      </a:accent3>
      <a:accent4>
        <a:srgbClr val="83AA67"/>
      </a:accent4>
      <a:accent5>
        <a:srgbClr val="4FA9C1"/>
      </a:accent5>
      <a:accent6>
        <a:srgbClr val="9390AF"/>
      </a:accent6>
      <a:hlink>
        <a:srgbClr val="EC7220"/>
      </a:hlink>
      <a:folHlink>
        <a:srgbClr val="F09355"/>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 xmlns:thm15="http://schemas.microsoft.com/office/thememl/2012/main" name="Parallax" id="{3388167B-A2EB-4685-9635-1831D9AEF8C4}" vid="{EBEC8F79-A447-43FC-8E81-85E8468AF3F9}"/>
    </a:ext>
  </a:ext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TM03457496[[fn=Parallax]]</Template>
  <TotalTime>0</TotalTime>
  <Words>2277</Words>
  <Application>Microsoft Office PowerPoint</Application>
  <PresentationFormat>Benutzerdefiniert</PresentationFormat>
  <Paragraphs>332</Paragraphs>
  <Slides>31</Slides>
  <Notes>30</Notes>
  <HiddenSlides>0</HiddenSlides>
  <MMClips>0</MMClips>
  <ScaleCrop>false</ScaleCrop>
  <HeadingPairs>
    <vt:vector size="4" baseType="variant">
      <vt:variant>
        <vt:lpstr>Design</vt:lpstr>
      </vt:variant>
      <vt:variant>
        <vt:i4>1</vt:i4>
      </vt:variant>
      <vt:variant>
        <vt:lpstr>Folientitel</vt:lpstr>
      </vt:variant>
      <vt:variant>
        <vt:i4>31</vt:i4>
      </vt:variant>
    </vt:vector>
  </HeadingPairs>
  <TitlesOfParts>
    <vt:vector size="32" baseType="lpstr">
      <vt:lpstr>Parallax</vt:lpstr>
      <vt:lpstr>Das Business Vault: Definition, Regeln und Architektur</vt:lpstr>
      <vt:lpstr>23. - 24.  Oktober  2017  Düsseldorf  Maritim Hotel  am Flughafen</vt:lpstr>
      <vt:lpstr>Vault Definitionen</vt:lpstr>
      <vt:lpstr>Verantwortungsbereiche</vt:lpstr>
      <vt:lpstr>Separation of Concerns</vt:lpstr>
      <vt:lpstr>Das Business Vault</vt:lpstr>
      <vt:lpstr>Unbekanntes Land: The BIG T</vt:lpstr>
      <vt:lpstr>Unbekanntes Land: The BIG T</vt:lpstr>
      <vt:lpstr>Unbekanntes Land: The BIG T</vt:lpstr>
      <vt:lpstr>Unbekanntes Land: The BIG T</vt:lpstr>
      <vt:lpstr>Unbekanntes Land: The BIG T</vt:lpstr>
      <vt:lpstr>Zentrale Logik</vt:lpstr>
      <vt:lpstr>Was ist eine Geschäftsregel?</vt:lpstr>
      <vt:lpstr>Strukturelle Geschäftsregeln</vt:lpstr>
      <vt:lpstr>Nicht strukturelle Geschäftsregeln</vt:lpstr>
      <vt:lpstr>Abgeleitete Daten und Geschäftsregeln</vt:lpstr>
      <vt:lpstr>Abgeleitete Daten und Geschäftsregeln</vt:lpstr>
      <vt:lpstr>Das (Business) Rule Vault</vt:lpstr>
      <vt:lpstr>Business (Data) Vault und Business View Perspektiven</vt:lpstr>
      <vt:lpstr>Perspektiven</vt:lpstr>
      <vt:lpstr>Perspektiven</vt:lpstr>
      <vt:lpstr>Temporale Hilfstabellen</vt:lpstr>
      <vt:lpstr>Praxis</vt:lpstr>
      <vt:lpstr>Praxis: Verweise Business Rules</vt:lpstr>
      <vt:lpstr>Praxis: Verweise Business Rules</vt:lpstr>
      <vt:lpstr>Praxis: Business Rule Prinzipien</vt:lpstr>
      <vt:lpstr>Praxis</vt:lpstr>
      <vt:lpstr>Praxis</vt:lpstr>
      <vt:lpstr>Praxis</vt:lpstr>
      <vt:lpstr>Praxis</vt:lpstr>
      <vt:lpstr>Alles klar?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patricialorek</dc:creator>
  <cp:lastModifiedBy>Oliver Cramer</cp:lastModifiedBy>
  <cp:revision>56</cp:revision>
  <dcterms:created xsi:type="dcterms:W3CDTF">2016-02-09T16:46:09Z</dcterms:created>
  <dcterms:modified xsi:type="dcterms:W3CDTF">2017-03-30T04:02:39Z</dcterms:modified>
</cp:coreProperties>
</file>